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03"/>
    <p:sldId id="257" r:id="rId104"/>
    <p:sldId id="258" r:id="rId105"/>
    <p:sldId id="259" r:id="rId106"/>
    <p:sldId id="260" r:id="rId107"/>
    <p:sldId id="261" r:id="rId108"/>
    <p:sldId id="262" r:id="rId109"/>
    <p:sldId id="263" r:id="rId110"/>
    <p:sldId id="264" r:id="rId111"/>
    <p:sldId id="265" r:id="rId112"/>
    <p:sldId id="266" r:id="rId113"/>
    <p:sldId id="267" r:id="rId114"/>
    <p:sldId id="268" r:id="rId115"/>
    <p:sldId id="269" r:id="rId116"/>
    <p:sldId id="270" r:id="rId117"/>
    <p:sldId id="271" r:id="rId118"/>
    <p:sldId id="272" r:id="rId119"/>
    <p:sldId id="273" r:id="rId120"/>
    <p:sldId id="274" r:id="rId121"/>
    <p:sldId id="275" r:id="rId122"/>
    <p:sldId id="276" r:id="rId123"/>
    <p:sldId id="277" r:id="rId124"/>
    <p:sldId id="278" r:id="rId125"/>
    <p:sldId id="279" r:id="rId1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Arita Buri Bold" charset="1" panose="02020603020101020101"/>
      <p:regular r:id="rId11"/>
    </p:embeddedFont>
    <p:embeddedFont>
      <p:font typeface="Arita Buri Bold Bold" charset="1" panose="02000803000000000000"/>
      <p:regular r:id="rId12"/>
    </p:embeddedFont>
    <p:embeddedFont>
      <p:font typeface="Arita Buri Bold Italics" charset="1" panose="02000803000000000000"/>
      <p:regular r:id="rId13"/>
    </p:embeddedFont>
    <p:embeddedFont>
      <p:font typeface="Arita Buri Bold Bold Italics" charset="1" panose="02000803000000000000"/>
      <p:regular r:id="rId14"/>
    </p:embeddedFont>
    <p:embeddedFont>
      <p:font typeface="Arial" charset="1" panose="020B0502020202020204"/>
      <p:regular r:id="rId15"/>
    </p:embeddedFont>
    <p:embeddedFont>
      <p:font typeface="Arial Bold" charset="1" panose="020B0802020202020204"/>
      <p:regular r:id="rId16"/>
    </p:embeddedFont>
    <p:embeddedFont>
      <p:font typeface="Arial Italics" charset="1" panose="020B0502020202090204"/>
      <p:regular r:id="rId17"/>
    </p:embeddedFont>
    <p:embeddedFont>
      <p:font typeface="Arial Bold Italics" charset="1" panose="020B08020202020902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Poppins" charset="1" panose="00000500000000000000"/>
      <p:regular r:id="rId25"/>
    </p:embeddedFont>
    <p:embeddedFont>
      <p:font typeface="Poppins Bold" charset="1" panose="00000800000000000000"/>
      <p:regular r:id="rId26"/>
    </p:embeddedFont>
    <p:embeddedFont>
      <p:font typeface="Poppins Italics" charset="1" panose="00000500000000000000"/>
      <p:regular r:id="rId27"/>
    </p:embeddedFont>
    <p:embeddedFont>
      <p:font typeface="Poppins Bold Italics" charset="1" panose="00000800000000000000"/>
      <p:regular r:id="rId28"/>
    </p:embeddedFont>
    <p:embeddedFont>
      <p:font typeface="Poppins Thin" charset="1" panose="00000300000000000000"/>
      <p:regular r:id="rId29"/>
    </p:embeddedFont>
    <p:embeddedFont>
      <p:font typeface="Poppins Thin Italics" charset="1" panose="00000300000000000000"/>
      <p:regular r:id="rId30"/>
    </p:embeddedFont>
    <p:embeddedFont>
      <p:font typeface="Poppins Extra-Light" charset="1" panose="00000300000000000000"/>
      <p:regular r:id="rId31"/>
    </p:embeddedFont>
    <p:embeddedFont>
      <p:font typeface="Poppins Extra-Light Italics" charset="1" panose="00000300000000000000"/>
      <p:regular r:id="rId32"/>
    </p:embeddedFont>
    <p:embeddedFont>
      <p:font typeface="Poppins Light" charset="1" panose="00000400000000000000"/>
      <p:regular r:id="rId33"/>
    </p:embeddedFont>
    <p:embeddedFont>
      <p:font typeface="Poppins Light Italics" charset="1" panose="00000400000000000000"/>
      <p:regular r:id="rId34"/>
    </p:embeddedFont>
    <p:embeddedFont>
      <p:font typeface="Poppins Medium" charset="1" panose="00000600000000000000"/>
      <p:regular r:id="rId35"/>
    </p:embeddedFont>
    <p:embeddedFont>
      <p:font typeface="Poppins Medium Italics" charset="1" panose="00000600000000000000"/>
      <p:regular r:id="rId36"/>
    </p:embeddedFont>
    <p:embeddedFont>
      <p:font typeface="Poppins Semi-Bold" charset="1" panose="00000700000000000000"/>
      <p:regular r:id="rId37"/>
    </p:embeddedFont>
    <p:embeddedFont>
      <p:font typeface="Poppins Semi-Bold Italics" charset="1" panose="00000700000000000000"/>
      <p:regular r:id="rId38"/>
    </p:embeddedFont>
    <p:embeddedFont>
      <p:font typeface="Poppins Ultra-Bold" charset="1" panose="00000900000000000000"/>
      <p:regular r:id="rId39"/>
    </p:embeddedFont>
    <p:embeddedFont>
      <p:font typeface="Poppins Ultra-Bold Italics" charset="1" panose="00000900000000000000"/>
      <p:regular r:id="rId40"/>
    </p:embeddedFont>
    <p:embeddedFont>
      <p:font typeface="Poppins Heavy" charset="1" panose="00000A00000000000000"/>
      <p:regular r:id="rId41"/>
    </p:embeddedFont>
    <p:embeddedFont>
      <p:font typeface="Poppins Heavy Italics" charset="1" panose="00000A00000000000000"/>
      <p:regular r:id="rId42"/>
    </p:embeddedFont>
    <p:embeddedFont>
      <p:font typeface="Arita Buri Bold" charset="1" panose="02020603020101020101"/>
      <p:regular r:id="rId43"/>
    </p:embeddedFont>
    <p:embeddedFont>
      <p:font typeface="Arita Buri Italics" charset="1" panose="02000503000000000000"/>
      <p:regular r:id="rId44"/>
    </p:embeddedFont>
    <p:embeddedFont>
      <p:font typeface="Arita Buri Bold Italics" charset="1" panose="02000803000000000000"/>
      <p:regular r:id="rId45"/>
    </p:embeddedFont>
    <p:embeddedFont>
      <p:font typeface="Arita Buri Thin" charset="1" panose="02020603020101020101"/>
      <p:regular r:id="rId46"/>
    </p:embeddedFont>
    <p:embeddedFont>
      <p:font typeface="Arita Buri Extra-Light Italics" charset="1" panose="02000303000000000000"/>
      <p:regular r:id="rId47"/>
    </p:embeddedFont>
    <p:embeddedFont>
      <p:font typeface="Arita Buri Light" charset="1" panose="02020603020101020101"/>
      <p:regular r:id="rId48"/>
    </p:embeddedFont>
    <p:embeddedFont>
      <p:font typeface="Arita Buri Medium" charset="1" panose="02020603020101020101"/>
      <p:regular r:id="rId49"/>
    </p:embeddedFont>
    <p:embeddedFont>
      <p:font typeface="Arita Buri Medium Italics" charset="1" panose="02000603000000000000"/>
      <p:regular r:id="rId50"/>
    </p:embeddedFont>
    <p:embeddedFont>
      <p:font typeface="Arita Buri Semi-Bold" charset="1" panose="02020603020101020101"/>
      <p:regular r:id="rId51"/>
    </p:embeddedFont>
    <p:embeddedFont>
      <p:font typeface="Arita Buri Semi-Bold Italics" charset="1" panose="02000703000000000000"/>
      <p:regular r:id="rId52"/>
    </p:embeddedFont>
    <p:embeddedFont>
      <p:font typeface="Arita Buri Ultra-Bold" charset="1" panose="02000803000000000000"/>
      <p:regular r:id="rId53"/>
    </p:embeddedFont>
    <p:embeddedFont>
      <p:font typeface="Arita Buri Ultra-Bold Italics" charset="1" panose="02000803000000000000"/>
      <p:regular r:id="rId54"/>
    </p:embeddedFont>
    <p:embeddedFont>
      <p:font typeface="Barlow" charset="1" panose="00000500000000000000"/>
      <p:regular r:id="rId55"/>
    </p:embeddedFont>
    <p:embeddedFont>
      <p:font typeface="Barlow Bold" charset="1" panose="00000800000000000000"/>
      <p:regular r:id="rId56"/>
    </p:embeddedFont>
    <p:embeddedFont>
      <p:font typeface="Barlow Italics" charset="1" panose="00000500000000000000"/>
      <p:regular r:id="rId57"/>
    </p:embeddedFont>
    <p:embeddedFont>
      <p:font typeface="Barlow Bold Italics" charset="1" panose="00000800000000000000"/>
      <p:regular r:id="rId58"/>
    </p:embeddedFont>
    <p:embeddedFont>
      <p:font typeface="Barlow Thin" charset="1" panose="00000300000000000000"/>
      <p:regular r:id="rId59"/>
    </p:embeddedFont>
    <p:embeddedFont>
      <p:font typeface="Barlow Thin Italics" charset="1" panose="00000300000000000000"/>
      <p:regular r:id="rId60"/>
    </p:embeddedFont>
    <p:embeddedFont>
      <p:font typeface="Barlow Extra-Light" charset="1" panose="00000300000000000000"/>
      <p:regular r:id="rId61"/>
    </p:embeddedFont>
    <p:embeddedFont>
      <p:font typeface="Barlow Extra-Light Italics" charset="1" panose="00000300000000000000"/>
      <p:regular r:id="rId62"/>
    </p:embeddedFont>
    <p:embeddedFont>
      <p:font typeface="Barlow Light" charset="1" panose="00000400000000000000"/>
      <p:regular r:id="rId63"/>
    </p:embeddedFont>
    <p:embeddedFont>
      <p:font typeface="Barlow Light Italics" charset="1" panose="00000400000000000000"/>
      <p:regular r:id="rId64"/>
    </p:embeddedFont>
    <p:embeddedFont>
      <p:font typeface="Barlow Medium" charset="1" panose="00000600000000000000"/>
      <p:regular r:id="rId65"/>
    </p:embeddedFont>
    <p:embeddedFont>
      <p:font typeface="Barlow Medium Italics" charset="1" panose="00000600000000000000"/>
      <p:regular r:id="rId66"/>
    </p:embeddedFont>
    <p:embeddedFont>
      <p:font typeface="Barlow Semi-Bold" charset="1" panose="00000700000000000000"/>
      <p:regular r:id="rId67"/>
    </p:embeddedFont>
    <p:embeddedFont>
      <p:font typeface="Barlow Semi-Bold Italics" charset="1" panose="00000700000000000000"/>
      <p:regular r:id="rId68"/>
    </p:embeddedFont>
    <p:embeddedFont>
      <p:font typeface="Barlow Ultra-Bold" charset="1" panose="00000900000000000000"/>
      <p:regular r:id="rId69"/>
    </p:embeddedFont>
    <p:embeddedFont>
      <p:font typeface="Barlow Ultra-Bold Italics" charset="1" panose="00000900000000000000"/>
      <p:regular r:id="rId70"/>
    </p:embeddedFont>
    <p:embeddedFont>
      <p:font typeface="Barlow Heavy" charset="1" panose="00000A00000000000000"/>
      <p:regular r:id="rId71"/>
    </p:embeddedFont>
    <p:embeddedFont>
      <p:font typeface="Barlow Heavy Italics" charset="1" panose="00000A00000000000000"/>
      <p:regular r:id="rId72"/>
    </p:embeddedFont>
    <p:embeddedFont>
      <p:font typeface="Barlow SemiCondensed" charset="1" panose="00000506000000000000"/>
      <p:regular r:id="rId73"/>
    </p:embeddedFont>
    <p:embeddedFont>
      <p:font typeface="Barlow SemiCondensed Bold" charset="1" panose="00000806000000000000"/>
      <p:regular r:id="rId74"/>
    </p:embeddedFont>
    <p:embeddedFont>
      <p:font typeface="Barlow SemiCondensed Italics" charset="1" panose="00000506000000000000"/>
      <p:regular r:id="rId75"/>
    </p:embeddedFont>
    <p:embeddedFont>
      <p:font typeface="Barlow SemiCondensed Bold Italics" charset="1" panose="00000806000000000000"/>
      <p:regular r:id="rId76"/>
    </p:embeddedFont>
    <p:embeddedFont>
      <p:font typeface="Barlow SemiCondensed Thin" charset="1" panose="00000306000000000000"/>
      <p:regular r:id="rId77"/>
    </p:embeddedFont>
    <p:embeddedFont>
      <p:font typeface="Barlow SemiCondensed Thin Italics" charset="1" panose="00000306000000000000"/>
      <p:regular r:id="rId78"/>
    </p:embeddedFont>
    <p:embeddedFont>
      <p:font typeface="Barlow SemiCondensed Medium" charset="1" panose="00000606000000000000"/>
      <p:regular r:id="rId79"/>
    </p:embeddedFont>
    <p:embeddedFont>
      <p:font typeface="Barlow SemiCondensed Medium Italics" charset="1" panose="00000606000000000000"/>
      <p:regular r:id="rId80"/>
    </p:embeddedFont>
    <p:embeddedFont>
      <p:font typeface="Barlow SemiCondensed Semi-Bold" charset="1" panose="00000706000000000000"/>
      <p:regular r:id="rId81"/>
    </p:embeddedFont>
    <p:embeddedFont>
      <p:font typeface="Barlow SemiCondensed Semi-Bold Italics" charset="1" panose="00000706000000000000"/>
      <p:regular r:id="rId82"/>
    </p:embeddedFont>
    <p:embeddedFont>
      <p:font typeface="Barlow SemiCondensed Heavy" charset="1" panose="00000A06000000000000"/>
      <p:regular r:id="rId83"/>
    </p:embeddedFont>
    <p:embeddedFont>
      <p:font typeface="Barlow SemiCondensed Heavy Italics" charset="1" panose="00000A06000000000000"/>
      <p:regular r:id="rId84"/>
    </p:embeddedFont>
    <p:embeddedFont>
      <p:font typeface="Montserrat" charset="1" panose="00000500000000000000"/>
      <p:regular r:id="rId85"/>
    </p:embeddedFont>
    <p:embeddedFont>
      <p:font typeface="Montserrat Bold" charset="1" panose="00000800000000000000"/>
      <p:regular r:id="rId86"/>
    </p:embeddedFont>
    <p:embeddedFont>
      <p:font typeface="Montserrat Italics" charset="1" panose="00000500000000000000"/>
      <p:regular r:id="rId87"/>
    </p:embeddedFont>
    <p:embeddedFont>
      <p:font typeface="Montserrat Bold Italics" charset="1" panose="00000800000000000000"/>
      <p:regular r:id="rId88"/>
    </p:embeddedFont>
    <p:embeddedFont>
      <p:font typeface="Montserrat Thin" charset="1" panose="00000300000000000000"/>
      <p:regular r:id="rId89"/>
    </p:embeddedFont>
    <p:embeddedFont>
      <p:font typeface="Montserrat Thin Italics" charset="1" panose="00000300000000000000"/>
      <p:regular r:id="rId90"/>
    </p:embeddedFont>
    <p:embeddedFont>
      <p:font typeface="Montserrat Extra-Light" charset="1" panose="00000300000000000000"/>
      <p:regular r:id="rId91"/>
    </p:embeddedFont>
    <p:embeddedFont>
      <p:font typeface="Montserrat Extra-Light Italics" charset="1" panose="00000300000000000000"/>
      <p:regular r:id="rId92"/>
    </p:embeddedFont>
    <p:embeddedFont>
      <p:font typeface="Montserrat Light" charset="1" panose="00000400000000000000"/>
      <p:regular r:id="rId93"/>
    </p:embeddedFont>
    <p:embeddedFont>
      <p:font typeface="Montserrat Light Italics" charset="1" panose="00000400000000000000"/>
      <p:regular r:id="rId94"/>
    </p:embeddedFont>
    <p:embeddedFont>
      <p:font typeface="Montserrat Medium" charset="1" panose="00000600000000000000"/>
      <p:regular r:id="rId95"/>
    </p:embeddedFont>
    <p:embeddedFont>
      <p:font typeface="Montserrat Medium Italics" charset="1" panose="00000600000000000000"/>
      <p:regular r:id="rId96"/>
    </p:embeddedFont>
    <p:embeddedFont>
      <p:font typeface="Montserrat Semi-Bold" charset="1" panose="00000700000000000000"/>
      <p:regular r:id="rId97"/>
    </p:embeddedFont>
    <p:embeddedFont>
      <p:font typeface="Montserrat Semi-Bold Italics" charset="1" panose="00000700000000000000"/>
      <p:regular r:id="rId98"/>
    </p:embeddedFont>
    <p:embeddedFont>
      <p:font typeface="Montserrat Ultra-Bold" charset="1" panose="00000900000000000000"/>
      <p:regular r:id="rId99"/>
    </p:embeddedFont>
    <p:embeddedFont>
      <p:font typeface="Montserrat Ultra-Bold Italics" charset="1" panose="00000900000000000000"/>
      <p:regular r:id="rId100"/>
    </p:embeddedFont>
    <p:embeddedFont>
      <p:font typeface="Montserrat Heavy" charset="1" panose="00000A00000000000000"/>
      <p:regular r:id="rId101"/>
    </p:embeddedFont>
    <p:embeddedFont>
      <p:font typeface="Montserrat Heavy Italics" charset="1" panose="00000A00000000000000"/>
      <p:regular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slides/slide1.xml" Type="http://schemas.openxmlformats.org/officeDocument/2006/relationships/slide"/><Relationship Id="rId104" Target="slides/slide2.xml" Type="http://schemas.openxmlformats.org/officeDocument/2006/relationships/slide"/><Relationship Id="rId105" Target="slides/slide3.xml" Type="http://schemas.openxmlformats.org/officeDocument/2006/relationships/slide"/><Relationship Id="rId106" Target="slides/slide4.xml" Type="http://schemas.openxmlformats.org/officeDocument/2006/relationships/slide"/><Relationship Id="rId107" Target="slides/slide5.xml" Type="http://schemas.openxmlformats.org/officeDocument/2006/relationships/slide"/><Relationship Id="rId108" Target="slides/slide6.xml" Type="http://schemas.openxmlformats.org/officeDocument/2006/relationships/slide"/><Relationship Id="rId109" Target="slides/slide7.xml" Type="http://schemas.openxmlformats.org/officeDocument/2006/relationships/slide"/><Relationship Id="rId11" Target="fonts/font11.fntdata" Type="http://schemas.openxmlformats.org/officeDocument/2006/relationships/font"/><Relationship Id="rId110" Target="slides/slide8.xml" Type="http://schemas.openxmlformats.org/officeDocument/2006/relationships/slide"/><Relationship Id="rId111" Target="slides/slide9.xml" Type="http://schemas.openxmlformats.org/officeDocument/2006/relationships/slide"/><Relationship Id="rId112" Target="slides/slide10.xml" Type="http://schemas.openxmlformats.org/officeDocument/2006/relationships/slide"/><Relationship Id="rId113" Target="slides/slide11.xml" Type="http://schemas.openxmlformats.org/officeDocument/2006/relationships/slide"/><Relationship Id="rId114" Target="slides/slide12.xml" Type="http://schemas.openxmlformats.org/officeDocument/2006/relationships/slide"/><Relationship Id="rId115" Target="slides/slide13.xml" Type="http://schemas.openxmlformats.org/officeDocument/2006/relationships/slide"/><Relationship Id="rId116" Target="slides/slide14.xml" Type="http://schemas.openxmlformats.org/officeDocument/2006/relationships/slide"/><Relationship Id="rId117" Target="slides/slide15.xml" Type="http://schemas.openxmlformats.org/officeDocument/2006/relationships/slide"/><Relationship Id="rId118" Target="slides/slide16.xml" Type="http://schemas.openxmlformats.org/officeDocument/2006/relationships/slide"/><Relationship Id="rId119" Target="slides/slide17.xml" Type="http://schemas.openxmlformats.org/officeDocument/2006/relationships/slide"/><Relationship Id="rId12" Target="fonts/font12.fntdata" Type="http://schemas.openxmlformats.org/officeDocument/2006/relationships/font"/><Relationship Id="rId120" Target="slides/slide18.xml" Type="http://schemas.openxmlformats.org/officeDocument/2006/relationships/slide"/><Relationship Id="rId121" Target="slides/slide19.xml" Type="http://schemas.openxmlformats.org/officeDocument/2006/relationships/slide"/><Relationship Id="rId122" Target="slides/slide20.xml" Type="http://schemas.openxmlformats.org/officeDocument/2006/relationships/slide"/><Relationship Id="rId123" Target="slides/slide21.xml" Type="http://schemas.openxmlformats.org/officeDocument/2006/relationships/slide"/><Relationship Id="rId124" Target="slides/slide22.xml" Type="http://schemas.openxmlformats.org/officeDocument/2006/relationships/slide"/><Relationship Id="rId125" Target="slides/slide23.xml" Type="http://schemas.openxmlformats.org/officeDocument/2006/relationships/slide"/><Relationship Id="rId126" Target="slides/slide24.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51.jpeg" Type="http://schemas.openxmlformats.org/officeDocument/2006/relationships/image"/><Relationship Id="rId6" Target="../media/image52.jpe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55.jpe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11" Target="../media/image90.svg" Type="http://schemas.openxmlformats.org/officeDocument/2006/relationships/image"/><Relationship Id="rId12" Target="../media/image91.png" Type="http://schemas.openxmlformats.org/officeDocument/2006/relationships/image"/><Relationship Id="rId13" Target="../media/image92.sv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84.jpe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87.png" Type="http://schemas.openxmlformats.org/officeDocument/2006/relationships/image"/><Relationship Id="rId9" Target="../media/image8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jpeg" Type="http://schemas.openxmlformats.org/officeDocument/2006/relationships/image"/><Relationship Id="rId3" Target="../media/image94.jpeg" Type="http://schemas.openxmlformats.org/officeDocument/2006/relationships/image"/><Relationship Id="rId4" Target="../media/image95.jpeg" Type="http://schemas.openxmlformats.org/officeDocument/2006/relationships/image"/><Relationship Id="rId5" Target="../media/image96.jpeg" Type="http://schemas.openxmlformats.org/officeDocument/2006/relationships/image"/><Relationship Id="rId6" Target="../media/image97.jpeg" Type="http://schemas.openxmlformats.org/officeDocument/2006/relationships/image"/><Relationship Id="rId7" Target="../media/image98.png" Type="http://schemas.openxmlformats.org/officeDocument/2006/relationships/image"/><Relationship Id="rId8" Target="../media/image99.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100.jpeg" Type="http://schemas.openxmlformats.org/officeDocument/2006/relationships/image"/><Relationship Id="rId9" Target="../media/image10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508601" y="4088946"/>
            <a:ext cx="8115584" cy="3295665"/>
            <a:chOff x="0" y="0"/>
            <a:chExt cx="10820779" cy="4394220"/>
          </a:xfrm>
        </p:grpSpPr>
        <p:sp>
          <p:nvSpPr>
            <p:cNvPr name="TextBox 4" id="4"/>
            <p:cNvSpPr txBox="true"/>
            <p:nvPr/>
          </p:nvSpPr>
          <p:spPr>
            <a:xfrm rot="0">
              <a:off x="0" y="114300"/>
              <a:ext cx="10820779" cy="2800042"/>
            </a:xfrm>
            <a:prstGeom prst="rect">
              <a:avLst/>
            </a:prstGeom>
          </p:spPr>
          <p:txBody>
            <a:bodyPr anchor="t" rtlCol="false" tIns="0" lIns="0" bIns="0" rIns="0">
              <a:spAutoFit/>
            </a:bodyPr>
            <a:lstStyle/>
            <a:p>
              <a:pPr>
                <a:lnSpc>
                  <a:spcPts val="14791"/>
                </a:lnSpc>
              </a:pPr>
              <a:r>
                <a:rPr lang="en-US" sz="14360" spc="-143">
                  <a:solidFill>
                    <a:srgbClr val="310333"/>
                  </a:solidFill>
                  <a:latin typeface="Arita Buri Bold Bold"/>
                </a:rPr>
                <a:t>PetClicks</a:t>
              </a:r>
              <a:r>
                <a:rPr lang="en-US" sz="14360" spc="-143">
                  <a:solidFill>
                    <a:srgbClr val="264C3D"/>
                  </a:solidFill>
                  <a:latin typeface="Arita Buri Bold Bold"/>
                </a:rPr>
                <a:t> </a:t>
              </a:r>
            </a:p>
          </p:txBody>
        </p:sp>
        <p:sp>
          <p:nvSpPr>
            <p:cNvPr name="TextBox 5" id="5"/>
            <p:cNvSpPr txBox="true"/>
            <p:nvPr/>
          </p:nvSpPr>
          <p:spPr>
            <a:xfrm rot="0">
              <a:off x="0" y="3452297"/>
              <a:ext cx="10820779" cy="941923"/>
            </a:xfrm>
            <a:prstGeom prst="rect">
              <a:avLst/>
            </a:prstGeom>
          </p:spPr>
          <p:txBody>
            <a:bodyPr anchor="t" rtlCol="false" tIns="0" lIns="0" bIns="0" rIns="0">
              <a:spAutoFit/>
            </a:bodyPr>
            <a:lstStyle/>
            <a:p>
              <a:pPr marL="0" indent="0" lvl="0">
                <a:lnSpc>
                  <a:spcPts val="5848"/>
                </a:lnSpc>
              </a:pPr>
              <a:r>
                <a:rPr lang="en-US" sz="4177" spc="167">
                  <a:solidFill>
                    <a:srgbClr val="FFFFFF"/>
                  </a:solidFill>
                  <a:latin typeface="Arita Buri Bold"/>
                </a:rPr>
                <a:t>Presented by Team </a:t>
              </a:r>
              <a:r>
                <a:rPr lang="en-US" sz="4177" spc="167">
                  <a:solidFill>
                    <a:srgbClr val="FFFFFF"/>
                  </a:solidFill>
                  <a:latin typeface="Arita Buri Bold Bold"/>
                </a:rPr>
                <a:t>OneZero</a:t>
              </a:r>
            </a:p>
          </p:txBody>
        </p:sp>
      </p:grpSp>
      <p:sp>
        <p:nvSpPr>
          <p:cNvPr name="Freeform 6" id="6"/>
          <p:cNvSpPr/>
          <p:nvPr/>
        </p:nvSpPr>
        <p:spPr>
          <a:xfrm flipH="false" flipV="false" rot="4524093">
            <a:off x="9980152" y="1469551"/>
            <a:ext cx="6875898" cy="8116852"/>
          </a:xfrm>
          <a:custGeom>
            <a:avLst/>
            <a:gdLst/>
            <a:ahLst/>
            <a:cxnLst/>
            <a:rect r="r" b="b" t="t" l="l"/>
            <a:pathLst>
              <a:path h="8116852" w="6875898">
                <a:moveTo>
                  <a:pt x="0" y="0"/>
                </a:moveTo>
                <a:lnTo>
                  <a:pt x="6875898" y="0"/>
                </a:lnTo>
                <a:lnTo>
                  <a:pt x="6875898" y="8116853"/>
                </a:lnTo>
                <a:lnTo>
                  <a:pt x="0" y="8116853"/>
                </a:lnTo>
                <a:lnTo>
                  <a:pt x="0" y="0"/>
                </a:lnTo>
                <a:close/>
              </a:path>
            </a:pathLst>
          </a:custGeom>
          <a:blipFill>
            <a:blip r:embed="rId3">
              <a:alphaModFix amt="12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694867" y="1888801"/>
            <a:ext cx="7446468" cy="7278354"/>
          </a:xfrm>
          <a:custGeom>
            <a:avLst/>
            <a:gdLst/>
            <a:ahLst/>
            <a:cxnLst/>
            <a:rect r="r" b="b" t="t" l="l"/>
            <a:pathLst>
              <a:path h="7278354" w="7446468">
                <a:moveTo>
                  <a:pt x="0" y="0"/>
                </a:moveTo>
                <a:lnTo>
                  <a:pt x="7446468" y="0"/>
                </a:lnTo>
                <a:lnTo>
                  <a:pt x="7446468" y="7278353"/>
                </a:lnTo>
                <a:lnTo>
                  <a:pt x="0" y="72783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2710" y="315863"/>
            <a:ext cx="8149800" cy="1676400"/>
          </a:xfrm>
          <a:prstGeom prst="rect">
            <a:avLst/>
          </a:prstGeom>
        </p:spPr>
        <p:txBody>
          <a:bodyPr anchor="t" rtlCol="false" tIns="0" lIns="0" bIns="0" rIns="0">
            <a:spAutoFit/>
          </a:bodyPr>
          <a:lstStyle/>
          <a:p>
            <a:pPr>
              <a:lnSpc>
                <a:spcPts val="8249"/>
              </a:lnSpc>
            </a:pPr>
            <a:r>
              <a:rPr lang="en-US" sz="7499">
                <a:solidFill>
                  <a:srgbClr val="FBE639"/>
                </a:solidFill>
                <a:latin typeface="Barlow SemiCondensed Bold"/>
              </a:rPr>
              <a:t>MORE ON TECH....</a:t>
            </a:r>
          </a:p>
          <a:p>
            <a:pPr>
              <a:lnSpc>
                <a:spcPts val="4949"/>
              </a:lnSpc>
            </a:pPr>
          </a:p>
        </p:txBody>
      </p:sp>
      <p:sp>
        <p:nvSpPr>
          <p:cNvPr name="TextBox 5" id="5"/>
          <p:cNvSpPr txBox="true"/>
          <p:nvPr/>
        </p:nvSpPr>
        <p:spPr>
          <a:xfrm rot="0">
            <a:off x="227913" y="1766838"/>
            <a:ext cx="17708976" cy="8134350"/>
          </a:xfrm>
          <a:prstGeom prst="rect">
            <a:avLst/>
          </a:prstGeom>
        </p:spPr>
        <p:txBody>
          <a:bodyPr anchor="t" rtlCol="false" tIns="0" lIns="0" bIns="0" rIns="0">
            <a:spAutoFit/>
          </a:bodyPr>
          <a:lstStyle/>
          <a:p>
            <a:pPr marL="885189" indent="-442594" lvl="1">
              <a:lnSpc>
                <a:spcPts val="4919"/>
              </a:lnSpc>
              <a:buFont typeface="Arial"/>
              <a:buChar char="•"/>
            </a:pPr>
            <a:r>
              <a:rPr lang="en-US" sz="4099">
                <a:solidFill>
                  <a:srgbClr val="C0E8A7"/>
                </a:solidFill>
                <a:latin typeface="Arial Bold"/>
              </a:rPr>
              <a:t>As our ultimate goal for this project revolves around environmental and animal friendliness, we must rigorously avoid inappropriate content, such as hate speech and content featuring animal cruelty. To achieve this, we plan to implement tighter inappropriate content detection systems.</a:t>
            </a:r>
          </a:p>
          <a:p>
            <a:pPr>
              <a:lnSpc>
                <a:spcPts val="4919"/>
              </a:lnSpc>
            </a:pPr>
          </a:p>
          <a:p>
            <a:pPr marL="885189" indent="-442594" lvl="1">
              <a:lnSpc>
                <a:spcPts val="4919"/>
              </a:lnSpc>
              <a:buFont typeface="Arial"/>
              <a:buChar char="•"/>
            </a:pPr>
            <a:r>
              <a:rPr lang="en-US" sz="4099">
                <a:solidFill>
                  <a:srgbClr val="C0E8A7"/>
                </a:solidFill>
                <a:latin typeface="Arial Bold"/>
              </a:rPr>
              <a:t>Additionally, we are planning to incorporate a robust recommendation system within our app, suggesting the most reliable products for animal owners.</a:t>
            </a:r>
          </a:p>
          <a:p>
            <a:pPr>
              <a:lnSpc>
                <a:spcPts val="4919"/>
              </a:lnSpc>
            </a:pPr>
          </a:p>
          <a:p>
            <a:pPr marL="885189" indent="-442594" lvl="1">
              <a:lnSpc>
                <a:spcPts val="4919"/>
              </a:lnSpc>
              <a:buFont typeface="Arial"/>
              <a:buChar char="•"/>
            </a:pPr>
            <a:r>
              <a:rPr lang="en-US" sz="4099">
                <a:solidFill>
                  <a:srgbClr val="C0E8A7"/>
                </a:solidFill>
                <a:latin typeface="Arial Bold"/>
              </a:rPr>
              <a:t>Given that our mobile app serves as a social media platform, we recognize the importance of developing an enchanting and visually captivating frontend with an intensely user-friendly interface.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059410" y="3057525"/>
            <a:ext cx="12169180" cy="4181475"/>
          </a:xfrm>
          <a:prstGeom prst="rect">
            <a:avLst/>
          </a:prstGeom>
        </p:spPr>
        <p:txBody>
          <a:bodyPr anchor="t" rtlCol="false" tIns="0" lIns="0" bIns="0" rIns="0">
            <a:spAutoFit/>
          </a:bodyPr>
          <a:lstStyle/>
          <a:p>
            <a:pPr algn="ctr">
              <a:lnSpc>
                <a:spcPts val="16558"/>
              </a:lnSpc>
            </a:pPr>
            <a:r>
              <a:rPr lang="en-US" sz="13799">
                <a:solidFill>
                  <a:srgbClr val="F6DBF0"/>
                </a:solidFill>
                <a:latin typeface="League Spartan"/>
              </a:rPr>
              <a:t>Business Plan</a:t>
            </a:r>
          </a:p>
          <a:p>
            <a:pPr algn="ctr">
              <a:lnSpc>
                <a:spcPts val="16558"/>
              </a:lnSpc>
              <a:spcBef>
                <a:spcPct val="0"/>
              </a:spcBef>
            </a:pPr>
            <a:r>
              <a:rPr lang="en-US" sz="13799">
                <a:solidFill>
                  <a:srgbClr val="F6DBF0"/>
                </a:solidFill>
                <a:latin typeface="League Spartan"/>
              </a:rPr>
              <a:t>Details...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E7F6"/>
        </a:solidFill>
      </p:bgPr>
    </p:bg>
    <p:spTree>
      <p:nvGrpSpPr>
        <p:cNvPr id="1" name=""/>
        <p:cNvGrpSpPr/>
        <p:nvPr/>
      </p:nvGrpSpPr>
      <p:grpSpPr>
        <a:xfrm>
          <a:off x="0" y="0"/>
          <a:ext cx="0" cy="0"/>
          <a:chOff x="0" y="0"/>
          <a:chExt cx="0" cy="0"/>
        </a:xfrm>
      </p:grpSpPr>
      <p:sp>
        <p:nvSpPr>
          <p:cNvPr name="Freeform 2" id="2"/>
          <p:cNvSpPr/>
          <p:nvPr/>
        </p:nvSpPr>
        <p:spPr>
          <a:xfrm flipH="false" flipV="false" rot="0">
            <a:off x="14191567" y="1401434"/>
            <a:ext cx="2564868" cy="2564868"/>
          </a:xfrm>
          <a:custGeom>
            <a:avLst/>
            <a:gdLst/>
            <a:ahLst/>
            <a:cxnLst/>
            <a:rect r="r" b="b" t="t" l="l"/>
            <a:pathLst>
              <a:path h="2564868" w="2564868">
                <a:moveTo>
                  <a:pt x="0" y="0"/>
                </a:moveTo>
                <a:lnTo>
                  <a:pt x="2564868" y="0"/>
                </a:lnTo>
                <a:lnTo>
                  <a:pt x="2564868" y="2564868"/>
                </a:lnTo>
                <a:lnTo>
                  <a:pt x="0" y="2564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624532"/>
            <a:ext cx="3556452" cy="1667087"/>
          </a:xfrm>
          <a:custGeom>
            <a:avLst/>
            <a:gdLst/>
            <a:ahLst/>
            <a:cxnLst/>
            <a:rect r="r" b="b" t="t" l="l"/>
            <a:pathLst>
              <a:path h="1667087" w="3556452">
                <a:moveTo>
                  <a:pt x="0" y="0"/>
                </a:moveTo>
                <a:lnTo>
                  <a:pt x="3556452" y="0"/>
                </a:lnTo>
                <a:lnTo>
                  <a:pt x="3556452" y="1667086"/>
                </a:lnTo>
                <a:lnTo>
                  <a:pt x="0" y="1667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623887"/>
            <a:ext cx="2667199" cy="762000"/>
          </a:xfrm>
          <a:prstGeom prst="rect">
            <a:avLst/>
          </a:prstGeom>
        </p:spPr>
        <p:txBody>
          <a:bodyPr anchor="t" rtlCol="false" tIns="0" lIns="0" bIns="0" rIns="0">
            <a:spAutoFit/>
          </a:bodyPr>
          <a:lstStyle/>
          <a:p>
            <a:pPr marL="0" indent="0" lvl="0">
              <a:lnSpc>
                <a:spcPts val="5639"/>
              </a:lnSpc>
              <a:spcBef>
                <a:spcPct val="0"/>
              </a:spcBef>
            </a:pPr>
            <a:r>
              <a:rPr lang="en-US" sz="4699" u="none">
                <a:solidFill>
                  <a:srgbClr val="761CC3"/>
                </a:solidFill>
                <a:latin typeface="Arita Buri Bold"/>
              </a:rPr>
              <a:t>Step 1</a:t>
            </a:r>
          </a:p>
        </p:txBody>
      </p:sp>
      <p:sp>
        <p:nvSpPr>
          <p:cNvPr name="TextBox 5" id="5"/>
          <p:cNvSpPr txBox="true"/>
          <p:nvPr/>
        </p:nvSpPr>
        <p:spPr>
          <a:xfrm rot="0">
            <a:off x="1028700" y="1607543"/>
            <a:ext cx="12497473" cy="2124075"/>
          </a:xfrm>
          <a:prstGeom prst="rect">
            <a:avLst/>
          </a:prstGeom>
        </p:spPr>
        <p:txBody>
          <a:bodyPr anchor="t" rtlCol="false" tIns="0" lIns="0" bIns="0" rIns="0">
            <a:spAutoFit/>
          </a:bodyPr>
          <a:lstStyle/>
          <a:p>
            <a:pPr marL="0" indent="0" lvl="0">
              <a:lnSpc>
                <a:spcPts val="4150"/>
              </a:lnSpc>
              <a:spcBef>
                <a:spcPct val="0"/>
              </a:spcBef>
            </a:pPr>
            <a:r>
              <a:rPr lang="en-US" sz="3459">
                <a:solidFill>
                  <a:srgbClr val="762F7B"/>
                </a:solidFill>
                <a:latin typeface="Arita Buri Bold"/>
              </a:rPr>
              <a:t>At first, we introduce this as a social media platform where users can edit their photos and videos using </a:t>
            </a:r>
            <a:r>
              <a:rPr lang="en-US" sz="3459">
                <a:solidFill>
                  <a:srgbClr val="762F7B"/>
                </a:solidFill>
                <a:latin typeface="Arita Buri Bold Bold"/>
              </a:rPr>
              <a:t>PetClicks</a:t>
            </a:r>
            <a:r>
              <a:rPr lang="en-US" sz="3459">
                <a:solidFill>
                  <a:srgbClr val="762F7B"/>
                </a:solidFill>
                <a:latin typeface="Arita Buri Bold"/>
              </a:rPr>
              <a:t> editors and incorporate </a:t>
            </a:r>
            <a:r>
              <a:rPr lang="en-US" sz="3459">
                <a:solidFill>
                  <a:srgbClr val="762F7B"/>
                </a:solidFill>
                <a:latin typeface="Arita Buri Bold Bold"/>
              </a:rPr>
              <a:t>PetClicks</a:t>
            </a:r>
            <a:r>
              <a:rPr lang="en-US" sz="3459">
                <a:solidFill>
                  <a:srgbClr val="762F7B"/>
                </a:solidFill>
                <a:latin typeface="Arita Buri Bold"/>
              </a:rPr>
              <a:t> music before uploading, reacting, commenting, and sharing.</a:t>
            </a:r>
          </a:p>
        </p:txBody>
      </p:sp>
      <p:sp>
        <p:nvSpPr>
          <p:cNvPr name="TextBox 6" id="6"/>
          <p:cNvSpPr txBox="true"/>
          <p:nvPr/>
        </p:nvSpPr>
        <p:spPr>
          <a:xfrm rot="0">
            <a:off x="5107619" y="4032746"/>
            <a:ext cx="2667199" cy="762000"/>
          </a:xfrm>
          <a:prstGeom prst="rect">
            <a:avLst/>
          </a:prstGeom>
        </p:spPr>
        <p:txBody>
          <a:bodyPr anchor="t" rtlCol="false" tIns="0" lIns="0" bIns="0" rIns="0">
            <a:spAutoFit/>
          </a:bodyPr>
          <a:lstStyle/>
          <a:p>
            <a:pPr marL="0" indent="0" lvl="0">
              <a:lnSpc>
                <a:spcPts val="5639"/>
              </a:lnSpc>
              <a:spcBef>
                <a:spcPct val="0"/>
              </a:spcBef>
            </a:pPr>
            <a:r>
              <a:rPr lang="en-US" sz="4699" u="none">
                <a:solidFill>
                  <a:srgbClr val="761CC3"/>
                </a:solidFill>
                <a:latin typeface="Arita Buri Bold"/>
              </a:rPr>
              <a:t>Step 2</a:t>
            </a:r>
          </a:p>
        </p:txBody>
      </p:sp>
      <p:sp>
        <p:nvSpPr>
          <p:cNvPr name="TextBox 7" id="7"/>
          <p:cNvSpPr txBox="true"/>
          <p:nvPr/>
        </p:nvSpPr>
        <p:spPr>
          <a:xfrm rot="0">
            <a:off x="5107619" y="5124450"/>
            <a:ext cx="12989856" cy="4648200"/>
          </a:xfrm>
          <a:prstGeom prst="rect">
            <a:avLst/>
          </a:prstGeom>
        </p:spPr>
        <p:txBody>
          <a:bodyPr anchor="t" rtlCol="false" tIns="0" lIns="0" bIns="0" rIns="0">
            <a:spAutoFit/>
          </a:bodyPr>
          <a:lstStyle/>
          <a:p>
            <a:pPr>
              <a:lnSpc>
                <a:spcPts val="4079"/>
              </a:lnSpc>
            </a:pPr>
            <a:r>
              <a:rPr lang="en-US" sz="3399">
                <a:solidFill>
                  <a:srgbClr val="762F7B"/>
                </a:solidFill>
                <a:latin typeface="Arita Buri Bold"/>
              </a:rPr>
              <a:t>Enable users to buy and sell pet products via </a:t>
            </a:r>
            <a:r>
              <a:rPr lang="en-US" sz="3399">
                <a:solidFill>
                  <a:srgbClr val="762F7B"/>
                </a:solidFill>
                <a:latin typeface="Arita Buri Bold Bold"/>
              </a:rPr>
              <a:t>PetClicks</a:t>
            </a:r>
            <a:r>
              <a:rPr lang="en-US" sz="3399">
                <a:solidFill>
                  <a:srgbClr val="762F7B"/>
                </a:solidFill>
                <a:latin typeface="Arita Buri Bold"/>
              </a:rPr>
              <a:t> by allowing them to create separate selling accounts and regular accounts. </a:t>
            </a:r>
          </a:p>
          <a:p>
            <a:pPr>
              <a:lnSpc>
                <a:spcPts val="4079"/>
              </a:lnSpc>
            </a:pPr>
            <a:r>
              <a:rPr lang="en-US" sz="3399">
                <a:solidFill>
                  <a:srgbClr val="762F7B"/>
                </a:solidFill>
                <a:latin typeface="Arita Buri Bold"/>
              </a:rPr>
              <a:t>We facilitate pet owners with regular accounts to access online veterinary services and purchase various pet products, including food and medicine, through </a:t>
            </a:r>
            <a:r>
              <a:rPr lang="en-US" sz="3399">
                <a:solidFill>
                  <a:srgbClr val="762F7B"/>
                </a:solidFill>
                <a:latin typeface="Arita Buri Bold Bold"/>
              </a:rPr>
              <a:t>PetClicks</a:t>
            </a:r>
            <a:r>
              <a:rPr lang="en-US" sz="3399">
                <a:solidFill>
                  <a:srgbClr val="762F7B"/>
                </a:solidFill>
                <a:latin typeface="Arita Buri Bold"/>
              </a:rPr>
              <a:t>. </a:t>
            </a:r>
          </a:p>
          <a:p>
            <a:pPr marL="0" indent="0" lvl="0">
              <a:lnSpc>
                <a:spcPts val="4079"/>
              </a:lnSpc>
              <a:spcBef>
                <a:spcPct val="0"/>
              </a:spcBef>
            </a:pPr>
            <a:r>
              <a:rPr lang="en-US" sz="3399">
                <a:solidFill>
                  <a:srgbClr val="762F7B"/>
                </a:solidFill>
                <a:latin typeface="Arita Buri Bold"/>
              </a:rPr>
              <a:t>Sellers with dedicated accounts can advertise their products or services on </a:t>
            </a:r>
            <a:r>
              <a:rPr lang="en-US" sz="3399">
                <a:solidFill>
                  <a:srgbClr val="762F7B"/>
                </a:solidFill>
                <a:latin typeface="Arita Buri Bold Bold"/>
              </a:rPr>
              <a:t>PetClicks</a:t>
            </a:r>
            <a:r>
              <a:rPr lang="en-US" sz="3399">
                <a:solidFill>
                  <a:srgbClr val="762F7B"/>
                </a:solidFill>
                <a:latin typeface="Arita Buri Bold"/>
              </a:rPr>
              <a:t>, and we benefit from a commission earned through advertising.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E7F6"/>
        </a:solidFill>
      </p:bgPr>
    </p:bg>
    <p:spTree>
      <p:nvGrpSpPr>
        <p:cNvPr id="1" name=""/>
        <p:cNvGrpSpPr/>
        <p:nvPr/>
      </p:nvGrpSpPr>
      <p:grpSpPr>
        <a:xfrm>
          <a:off x="0" y="0"/>
          <a:ext cx="0" cy="0"/>
          <a:chOff x="0" y="0"/>
          <a:chExt cx="0" cy="0"/>
        </a:xfrm>
      </p:grpSpPr>
      <p:sp>
        <p:nvSpPr>
          <p:cNvPr name="Freeform 2" id="2"/>
          <p:cNvSpPr/>
          <p:nvPr/>
        </p:nvSpPr>
        <p:spPr>
          <a:xfrm flipH="false" flipV="false" rot="0">
            <a:off x="13981189" y="1543058"/>
            <a:ext cx="3278111" cy="3278111"/>
          </a:xfrm>
          <a:custGeom>
            <a:avLst/>
            <a:gdLst/>
            <a:ahLst/>
            <a:cxnLst/>
            <a:rect r="r" b="b" t="t" l="l"/>
            <a:pathLst>
              <a:path h="3278111" w="3278111">
                <a:moveTo>
                  <a:pt x="0" y="0"/>
                </a:moveTo>
                <a:lnTo>
                  <a:pt x="3278111" y="0"/>
                </a:lnTo>
                <a:lnTo>
                  <a:pt x="3278111" y="3278111"/>
                </a:lnTo>
                <a:lnTo>
                  <a:pt x="0" y="32781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5500688"/>
            <a:ext cx="3103703" cy="3064907"/>
          </a:xfrm>
          <a:custGeom>
            <a:avLst/>
            <a:gdLst/>
            <a:ahLst/>
            <a:cxnLst/>
            <a:rect r="r" b="b" t="t" l="l"/>
            <a:pathLst>
              <a:path h="3064907" w="3103703">
                <a:moveTo>
                  <a:pt x="0" y="0"/>
                </a:moveTo>
                <a:lnTo>
                  <a:pt x="3103703" y="0"/>
                </a:lnTo>
                <a:lnTo>
                  <a:pt x="3103703" y="3064906"/>
                </a:lnTo>
                <a:lnTo>
                  <a:pt x="0" y="30649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815915"/>
            <a:ext cx="2667199" cy="762000"/>
          </a:xfrm>
          <a:prstGeom prst="rect">
            <a:avLst/>
          </a:prstGeom>
        </p:spPr>
        <p:txBody>
          <a:bodyPr anchor="t" rtlCol="false" tIns="0" lIns="0" bIns="0" rIns="0">
            <a:spAutoFit/>
          </a:bodyPr>
          <a:lstStyle/>
          <a:p>
            <a:pPr marL="0" indent="0" lvl="0">
              <a:lnSpc>
                <a:spcPts val="5639"/>
              </a:lnSpc>
              <a:spcBef>
                <a:spcPct val="0"/>
              </a:spcBef>
            </a:pPr>
            <a:r>
              <a:rPr lang="en-US" sz="4699" u="none">
                <a:solidFill>
                  <a:srgbClr val="761CC3"/>
                </a:solidFill>
                <a:latin typeface="Arita Buri Bold"/>
              </a:rPr>
              <a:t>Step 3</a:t>
            </a:r>
          </a:p>
        </p:txBody>
      </p:sp>
      <p:sp>
        <p:nvSpPr>
          <p:cNvPr name="TextBox 5" id="5"/>
          <p:cNvSpPr txBox="true"/>
          <p:nvPr/>
        </p:nvSpPr>
        <p:spPr>
          <a:xfrm rot="0">
            <a:off x="1028700" y="1843851"/>
            <a:ext cx="12659653" cy="2647950"/>
          </a:xfrm>
          <a:prstGeom prst="rect">
            <a:avLst/>
          </a:prstGeom>
        </p:spPr>
        <p:txBody>
          <a:bodyPr anchor="t" rtlCol="false" tIns="0" lIns="0" bIns="0" rIns="0">
            <a:spAutoFit/>
          </a:bodyPr>
          <a:lstStyle/>
          <a:p>
            <a:pPr marL="0" indent="0" lvl="0">
              <a:lnSpc>
                <a:spcPts val="4150"/>
              </a:lnSpc>
              <a:spcBef>
                <a:spcPct val="0"/>
              </a:spcBef>
            </a:pPr>
            <a:r>
              <a:rPr lang="en-US" sz="3459">
                <a:solidFill>
                  <a:srgbClr val="762F7B"/>
                </a:solidFill>
                <a:latin typeface="Arita Buri Bold"/>
              </a:rPr>
              <a:t>We will provide a platform for users to upload animal and nature-related documentaries, vlogs, and blogs for subscribers to watch, read, be entertained, and gain knowledge. We plan to charge a subscription fee from users with premium access.</a:t>
            </a:r>
          </a:p>
        </p:txBody>
      </p:sp>
      <p:sp>
        <p:nvSpPr>
          <p:cNvPr name="TextBox 6" id="6"/>
          <p:cNvSpPr txBox="true"/>
          <p:nvPr/>
        </p:nvSpPr>
        <p:spPr>
          <a:xfrm rot="0">
            <a:off x="5107619" y="5095875"/>
            <a:ext cx="2667199" cy="762000"/>
          </a:xfrm>
          <a:prstGeom prst="rect">
            <a:avLst/>
          </a:prstGeom>
        </p:spPr>
        <p:txBody>
          <a:bodyPr anchor="t" rtlCol="false" tIns="0" lIns="0" bIns="0" rIns="0">
            <a:spAutoFit/>
          </a:bodyPr>
          <a:lstStyle/>
          <a:p>
            <a:pPr marL="0" indent="0" lvl="0">
              <a:lnSpc>
                <a:spcPts val="5639"/>
              </a:lnSpc>
              <a:spcBef>
                <a:spcPct val="0"/>
              </a:spcBef>
            </a:pPr>
            <a:r>
              <a:rPr lang="en-US" sz="4699" u="none">
                <a:solidFill>
                  <a:srgbClr val="761CC3"/>
                </a:solidFill>
                <a:latin typeface="Arita Buri Bold"/>
              </a:rPr>
              <a:t>Step 4</a:t>
            </a:r>
          </a:p>
        </p:txBody>
      </p:sp>
      <p:sp>
        <p:nvSpPr>
          <p:cNvPr name="TextBox 7" id="7"/>
          <p:cNvSpPr txBox="true"/>
          <p:nvPr/>
        </p:nvSpPr>
        <p:spPr>
          <a:xfrm rot="0">
            <a:off x="5107619" y="6153150"/>
            <a:ext cx="12527864" cy="2590800"/>
          </a:xfrm>
          <a:prstGeom prst="rect">
            <a:avLst/>
          </a:prstGeom>
        </p:spPr>
        <p:txBody>
          <a:bodyPr anchor="t" rtlCol="false" tIns="0" lIns="0" bIns="0" rIns="0">
            <a:spAutoFit/>
          </a:bodyPr>
          <a:lstStyle/>
          <a:p>
            <a:pPr marL="0" indent="0" lvl="0">
              <a:lnSpc>
                <a:spcPts val="4079"/>
              </a:lnSpc>
              <a:spcBef>
                <a:spcPct val="0"/>
              </a:spcBef>
            </a:pPr>
            <a:r>
              <a:rPr lang="en-US" sz="3399">
                <a:solidFill>
                  <a:srgbClr val="762F7B"/>
                </a:solidFill>
                <a:latin typeface="Arita Buri Bold"/>
              </a:rPr>
              <a:t>Finally, we hope to begin producing our own food products, creating original documentaries and vlogs, offering merchandise such as clothing, cups, artifacts, etc., and initiating a transport service to deliver ordered products to customers ordered through the app.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452032" y="2078916"/>
            <a:ext cx="8264313" cy="3231738"/>
            <a:chOff x="0" y="0"/>
            <a:chExt cx="11019084" cy="4308984"/>
          </a:xfrm>
        </p:grpSpPr>
        <p:pic>
          <p:nvPicPr>
            <p:cNvPr name="Picture 5" id="5"/>
            <p:cNvPicPr>
              <a:picLocks noChangeAspect="true"/>
            </p:cNvPicPr>
            <p:nvPr/>
          </p:nvPicPr>
          <p:blipFill>
            <a:blip r:embed="rId5"/>
            <a:srcRect l="0" t="20653" r="0" b="20653"/>
            <a:stretch>
              <a:fillRect/>
            </a:stretch>
          </p:blipFill>
          <p:spPr>
            <a:xfrm flipH="false" flipV="false">
              <a:off x="0" y="0"/>
              <a:ext cx="11019084" cy="4308984"/>
            </a:xfrm>
            <a:prstGeom prst="rect">
              <a:avLst/>
            </a:prstGeom>
          </p:spPr>
        </p:pic>
      </p:grpSp>
      <p:grpSp>
        <p:nvGrpSpPr>
          <p:cNvPr name="Group 6" id="6"/>
          <p:cNvGrpSpPr/>
          <p:nvPr/>
        </p:nvGrpSpPr>
        <p:grpSpPr>
          <a:xfrm rot="0">
            <a:off x="9452032" y="5739698"/>
            <a:ext cx="8264313" cy="3231738"/>
            <a:chOff x="0" y="0"/>
            <a:chExt cx="11019084" cy="4308984"/>
          </a:xfrm>
        </p:grpSpPr>
        <p:pic>
          <p:nvPicPr>
            <p:cNvPr name="Picture 7" id="7"/>
            <p:cNvPicPr>
              <a:picLocks noChangeAspect="true"/>
            </p:cNvPicPr>
            <p:nvPr/>
          </p:nvPicPr>
          <p:blipFill>
            <a:blip r:embed="rId6"/>
            <a:srcRect l="0" t="20708" r="0" b="20708"/>
            <a:stretch>
              <a:fillRect/>
            </a:stretch>
          </p:blipFill>
          <p:spPr>
            <a:xfrm flipH="false" flipV="false">
              <a:off x="0" y="0"/>
              <a:ext cx="11019084" cy="4308984"/>
            </a:xfrm>
            <a:prstGeom prst="rect">
              <a:avLst/>
            </a:prstGeom>
          </p:spPr>
        </p:pic>
      </p:grpSp>
      <p:sp>
        <p:nvSpPr>
          <p:cNvPr name="Freeform 8" id="8"/>
          <p:cNvSpPr/>
          <p:nvPr/>
        </p:nvSpPr>
        <p:spPr>
          <a:xfrm flipH="false" flipV="false" rot="0">
            <a:off x="7665892" y="8704558"/>
            <a:ext cx="1016116" cy="1107483"/>
          </a:xfrm>
          <a:custGeom>
            <a:avLst/>
            <a:gdLst/>
            <a:ahLst/>
            <a:cxnLst/>
            <a:rect r="r" b="b" t="t" l="l"/>
            <a:pathLst>
              <a:path h="1107483" w="1016116">
                <a:moveTo>
                  <a:pt x="0" y="0"/>
                </a:moveTo>
                <a:lnTo>
                  <a:pt x="1016116" y="0"/>
                </a:lnTo>
                <a:lnTo>
                  <a:pt x="1016116" y="1107484"/>
                </a:lnTo>
                <a:lnTo>
                  <a:pt x="0" y="11074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66708" y="450937"/>
            <a:ext cx="10078200" cy="2590004"/>
          </a:xfrm>
          <a:prstGeom prst="rect">
            <a:avLst/>
          </a:prstGeom>
        </p:spPr>
        <p:txBody>
          <a:bodyPr anchor="t" rtlCol="false" tIns="0" lIns="0" bIns="0" rIns="0">
            <a:spAutoFit/>
          </a:bodyPr>
          <a:lstStyle/>
          <a:p>
            <a:pPr>
              <a:lnSpc>
                <a:spcPts val="10157"/>
              </a:lnSpc>
            </a:pPr>
            <a:r>
              <a:rPr lang="en-US" sz="9233">
                <a:solidFill>
                  <a:srgbClr val="FFFFFF"/>
                </a:solidFill>
                <a:latin typeface="Barlow SemiCondensed Bold"/>
              </a:rPr>
              <a:t>WHY A SOCIAL MEDIA APP ???</a:t>
            </a:r>
          </a:p>
        </p:txBody>
      </p:sp>
      <p:sp>
        <p:nvSpPr>
          <p:cNvPr name="TextBox 10" id="10"/>
          <p:cNvSpPr txBox="true"/>
          <p:nvPr/>
        </p:nvSpPr>
        <p:spPr>
          <a:xfrm rot="0">
            <a:off x="566708" y="3465387"/>
            <a:ext cx="8115300" cy="5792913"/>
          </a:xfrm>
          <a:prstGeom prst="rect">
            <a:avLst/>
          </a:prstGeom>
        </p:spPr>
        <p:txBody>
          <a:bodyPr anchor="t" rtlCol="false" tIns="0" lIns="0" bIns="0" rIns="0">
            <a:spAutoFit/>
          </a:bodyPr>
          <a:lstStyle/>
          <a:p>
            <a:pPr>
              <a:lnSpc>
                <a:spcPts val="5781"/>
              </a:lnSpc>
              <a:spcBef>
                <a:spcPct val="0"/>
              </a:spcBef>
            </a:pPr>
            <a:r>
              <a:rPr lang="en-US" sz="4818">
                <a:solidFill>
                  <a:srgbClr val="FFDF2B"/>
                </a:solidFill>
                <a:latin typeface="Barlow SemiCondensed Bold"/>
              </a:rPr>
              <a:t>With the widespread use of social media for entertainment, marketing, and various purposes these days, we believe that our approach is quite attractive and unique compared to just a traditional buying and selling app or a booking service or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4597" y="-4109227"/>
            <a:ext cx="12152325" cy="12152325"/>
          </a:xfrm>
          <a:custGeom>
            <a:avLst/>
            <a:gdLst/>
            <a:ahLst/>
            <a:cxnLst/>
            <a:rect r="r" b="b" t="t" l="l"/>
            <a:pathLst>
              <a:path h="12152325" w="12152325">
                <a:moveTo>
                  <a:pt x="0" y="0"/>
                </a:moveTo>
                <a:lnTo>
                  <a:pt x="12152325" y="0"/>
                </a:lnTo>
                <a:lnTo>
                  <a:pt x="12152325" y="12152325"/>
                </a:lnTo>
                <a:lnTo>
                  <a:pt x="0" y="12152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6505" y="1795291"/>
            <a:ext cx="8013947" cy="8013947"/>
          </a:xfrm>
          <a:custGeom>
            <a:avLst/>
            <a:gdLst/>
            <a:ahLst/>
            <a:cxnLst/>
            <a:rect r="r" b="b" t="t" l="l"/>
            <a:pathLst>
              <a:path h="8013947" w="8013947">
                <a:moveTo>
                  <a:pt x="0" y="0"/>
                </a:moveTo>
                <a:lnTo>
                  <a:pt x="8013947" y="0"/>
                </a:lnTo>
                <a:lnTo>
                  <a:pt x="8013947" y="8013946"/>
                </a:lnTo>
                <a:lnTo>
                  <a:pt x="0" y="80139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56241" y="2363826"/>
            <a:ext cx="6894474" cy="689447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6" id="6"/>
          <p:cNvGrpSpPr/>
          <p:nvPr/>
        </p:nvGrpSpPr>
        <p:grpSpPr>
          <a:xfrm rot="0">
            <a:off x="2222268" y="2729864"/>
            <a:ext cx="6162422" cy="6162397"/>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5046" t="0" r="-25046" b="0"/>
              </a:stretch>
            </a:blipFill>
          </p:spPr>
        </p:sp>
      </p:grpSp>
      <p:sp>
        <p:nvSpPr>
          <p:cNvPr name="Freeform 8" id="8"/>
          <p:cNvSpPr/>
          <p:nvPr/>
        </p:nvSpPr>
        <p:spPr>
          <a:xfrm flipH="false" flipV="false" rot="0">
            <a:off x="7334473" y="3126057"/>
            <a:ext cx="2100432" cy="2100432"/>
          </a:xfrm>
          <a:custGeom>
            <a:avLst/>
            <a:gdLst/>
            <a:ahLst/>
            <a:cxnLst/>
            <a:rect r="r" b="b" t="t" l="l"/>
            <a:pathLst>
              <a:path h="2100432" w="2100432">
                <a:moveTo>
                  <a:pt x="0" y="0"/>
                </a:moveTo>
                <a:lnTo>
                  <a:pt x="2100432" y="0"/>
                </a:lnTo>
                <a:lnTo>
                  <a:pt x="2100432" y="2100432"/>
                </a:lnTo>
                <a:lnTo>
                  <a:pt x="0" y="2100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7481179" y="3275068"/>
            <a:ext cx="1807022" cy="180702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p:nvPr/>
        </p:nvGrpSpPr>
        <p:grpSpPr>
          <a:xfrm rot="0">
            <a:off x="7592058" y="3385950"/>
            <a:ext cx="1585263" cy="1585257"/>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761CC3"/>
            </a:solidFill>
            <a:ln w="12700">
              <a:solidFill>
                <a:srgbClr val="000000"/>
              </a:solidFill>
            </a:ln>
          </p:spPr>
        </p:sp>
      </p:grpSp>
      <p:sp>
        <p:nvSpPr>
          <p:cNvPr name="Freeform 13" id="13"/>
          <p:cNvSpPr/>
          <p:nvPr/>
        </p:nvSpPr>
        <p:spPr>
          <a:xfrm flipH="false" flipV="false" rot="0">
            <a:off x="162306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15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936665" y="3728248"/>
            <a:ext cx="896049" cy="896049"/>
          </a:xfrm>
          <a:custGeom>
            <a:avLst/>
            <a:gdLst/>
            <a:ahLst/>
            <a:cxnLst/>
            <a:rect r="r" b="b" t="t" l="l"/>
            <a:pathLst>
              <a:path h="896049" w="896049">
                <a:moveTo>
                  <a:pt x="0" y="0"/>
                </a:moveTo>
                <a:lnTo>
                  <a:pt x="896049" y="0"/>
                </a:lnTo>
                <a:lnTo>
                  <a:pt x="896049" y="896049"/>
                </a:lnTo>
                <a:lnTo>
                  <a:pt x="0" y="8960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0200545" y="1625293"/>
            <a:ext cx="595381" cy="907247"/>
          </a:xfrm>
          <a:custGeom>
            <a:avLst/>
            <a:gdLst/>
            <a:ahLst/>
            <a:cxnLst/>
            <a:rect r="r" b="b" t="t" l="l"/>
            <a:pathLst>
              <a:path h="907247" w="595381">
                <a:moveTo>
                  <a:pt x="0" y="0"/>
                </a:moveTo>
                <a:lnTo>
                  <a:pt x="595380" y="0"/>
                </a:lnTo>
                <a:lnTo>
                  <a:pt x="595380" y="907246"/>
                </a:lnTo>
                <a:lnTo>
                  <a:pt x="0" y="9072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28700" y="1085850"/>
            <a:ext cx="7579157" cy="993066"/>
          </a:xfrm>
          <a:prstGeom prst="rect">
            <a:avLst/>
          </a:prstGeom>
        </p:spPr>
        <p:txBody>
          <a:bodyPr anchor="t" rtlCol="false" tIns="0" lIns="0" bIns="0" rIns="0">
            <a:spAutoFit/>
          </a:bodyPr>
          <a:lstStyle/>
          <a:p>
            <a:pPr>
              <a:lnSpc>
                <a:spcPts val="7638"/>
              </a:lnSpc>
            </a:pPr>
            <a:r>
              <a:rPr lang="en-US" sz="6944">
                <a:solidFill>
                  <a:srgbClr val="FFFFFF"/>
                </a:solidFill>
                <a:latin typeface="Barlow SemiCondensed Bold"/>
              </a:rPr>
              <a:t>TARGET MARKET</a:t>
            </a:r>
          </a:p>
        </p:txBody>
      </p:sp>
      <p:sp>
        <p:nvSpPr>
          <p:cNvPr name="TextBox 17" id="17"/>
          <p:cNvSpPr txBox="true"/>
          <p:nvPr/>
        </p:nvSpPr>
        <p:spPr>
          <a:xfrm rot="0">
            <a:off x="11274728" y="866775"/>
            <a:ext cx="5984572" cy="8477250"/>
          </a:xfrm>
          <a:prstGeom prst="rect">
            <a:avLst/>
          </a:prstGeom>
        </p:spPr>
        <p:txBody>
          <a:bodyPr anchor="t" rtlCol="false" tIns="0" lIns="0" bIns="0" rIns="0">
            <a:spAutoFit/>
          </a:bodyPr>
          <a:lstStyle/>
          <a:p>
            <a:pPr>
              <a:lnSpc>
                <a:spcPts val="4799"/>
              </a:lnSpc>
            </a:pPr>
            <a:r>
              <a:rPr lang="en-US" sz="3999">
                <a:solidFill>
                  <a:srgbClr val="5E17EB"/>
                </a:solidFill>
                <a:latin typeface="Arial Bold"/>
              </a:rPr>
              <a:t>Product sellers (Advertisement commisions, Order commisions)</a:t>
            </a:r>
          </a:p>
          <a:p>
            <a:pPr>
              <a:lnSpc>
                <a:spcPts val="4799"/>
              </a:lnSpc>
            </a:pPr>
          </a:p>
          <a:p>
            <a:pPr>
              <a:lnSpc>
                <a:spcPts val="4799"/>
              </a:lnSpc>
            </a:pPr>
            <a:r>
              <a:rPr lang="en-US" sz="3999">
                <a:solidFill>
                  <a:srgbClr val="5E17EB"/>
                </a:solidFill>
                <a:latin typeface="Arial Bold"/>
              </a:rPr>
              <a:t>Vets and Animal Hospitals (Advertisement commisions, Booking commisions)</a:t>
            </a:r>
          </a:p>
          <a:p>
            <a:pPr>
              <a:lnSpc>
                <a:spcPts val="4799"/>
              </a:lnSpc>
            </a:pPr>
          </a:p>
          <a:p>
            <a:pPr>
              <a:lnSpc>
                <a:spcPts val="4799"/>
              </a:lnSpc>
              <a:spcBef>
                <a:spcPct val="0"/>
              </a:spcBef>
            </a:pPr>
            <a:r>
              <a:rPr lang="en-US" sz="3999">
                <a:solidFill>
                  <a:srgbClr val="5E17EB"/>
                </a:solidFill>
                <a:latin typeface="Arial Bold"/>
              </a:rPr>
              <a:t>Pet Owners (Subcriptions for premium features)</a:t>
            </a:r>
          </a:p>
        </p:txBody>
      </p:sp>
      <p:sp>
        <p:nvSpPr>
          <p:cNvPr name="Freeform 18" id="18"/>
          <p:cNvSpPr/>
          <p:nvPr/>
        </p:nvSpPr>
        <p:spPr>
          <a:xfrm flipH="false" flipV="false" rot="0">
            <a:off x="10200545" y="7985014"/>
            <a:ext cx="595381" cy="907247"/>
          </a:xfrm>
          <a:custGeom>
            <a:avLst/>
            <a:gdLst/>
            <a:ahLst/>
            <a:cxnLst/>
            <a:rect r="r" b="b" t="t" l="l"/>
            <a:pathLst>
              <a:path h="907247" w="595381">
                <a:moveTo>
                  <a:pt x="0" y="0"/>
                </a:moveTo>
                <a:lnTo>
                  <a:pt x="595380" y="0"/>
                </a:lnTo>
                <a:lnTo>
                  <a:pt x="595380" y="907247"/>
                </a:lnTo>
                <a:lnTo>
                  <a:pt x="0" y="9072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10200545" y="4689877"/>
            <a:ext cx="595381" cy="907247"/>
          </a:xfrm>
          <a:custGeom>
            <a:avLst/>
            <a:gdLst/>
            <a:ahLst/>
            <a:cxnLst/>
            <a:rect r="r" b="b" t="t" l="l"/>
            <a:pathLst>
              <a:path h="907247" w="595381">
                <a:moveTo>
                  <a:pt x="0" y="0"/>
                </a:moveTo>
                <a:lnTo>
                  <a:pt x="595380" y="0"/>
                </a:lnTo>
                <a:lnTo>
                  <a:pt x="595380" y="907246"/>
                </a:lnTo>
                <a:lnTo>
                  <a:pt x="0" y="9072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E7F6"/>
        </a:solidFill>
      </p:bgPr>
    </p:bg>
    <p:spTree>
      <p:nvGrpSpPr>
        <p:cNvPr id="1" name=""/>
        <p:cNvGrpSpPr/>
        <p:nvPr/>
      </p:nvGrpSpPr>
      <p:grpSpPr>
        <a:xfrm>
          <a:off x="0" y="0"/>
          <a:ext cx="0" cy="0"/>
          <a:chOff x="0" y="0"/>
          <a:chExt cx="0" cy="0"/>
        </a:xfrm>
      </p:grpSpPr>
      <p:sp>
        <p:nvSpPr>
          <p:cNvPr name="Freeform 2" id="2"/>
          <p:cNvSpPr/>
          <p:nvPr/>
        </p:nvSpPr>
        <p:spPr>
          <a:xfrm flipH="false" flipV="false" rot="8175889">
            <a:off x="9816991" y="2266788"/>
            <a:ext cx="8015204" cy="8015204"/>
          </a:xfrm>
          <a:custGeom>
            <a:avLst/>
            <a:gdLst/>
            <a:ahLst/>
            <a:cxnLst/>
            <a:rect r="r" b="b" t="t" l="l"/>
            <a:pathLst>
              <a:path h="8015204" w="8015204">
                <a:moveTo>
                  <a:pt x="0" y="0"/>
                </a:moveTo>
                <a:lnTo>
                  <a:pt x="8015204" y="0"/>
                </a:lnTo>
                <a:lnTo>
                  <a:pt x="8015204" y="8015204"/>
                </a:lnTo>
                <a:lnTo>
                  <a:pt x="0" y="8015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25960">
            <a:off x="659884" y="1133585"/>
            <a:ext cx="8019830" cy="8019830"/>
          </a:xfrm>
          <a:custGeom>
            <a:avLst/>
            <a:gdLst/>
            <a:ahLst/>
            <a:cxnLst/>
            <a:rect r="r" b="b" t="t" l="l"/>
            <a:pathLst>
              <a:path h="8019830" w="8019830">
                <a:moveTo>
                  <a:pt x="0" y="0"/>
                </a:moveTo>
                <a:lnTo>
                  <a:pt x="8019830" y="0"/>
                </a:lnTo>
                <a:lnTo>
                  <a:pt x="8019830" y="8019830"/>
                </a:lnTo>
                <a:lnTo>
                  <a:pt x="0" y="8019830"/>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27117" y="739570"/>
            <a:ext cx="2345611" cy="2278175"/>
          </a:xfrm>
          <a:custGeom>
            <a:avLst/>
            <a:gdLst/>
            <a:ahLst/>
            <a:cxnLst/>
            <a:rect r="r" b="b" t="t" l="l"/>
            <a:pathLst>
              <a:path h="2278175" w="2345611">
                <a:moveTo>
                  <a:pt x="0" y="0"/>
                </a:moveTo>
                <a:lnTo>
                  <a:pt x="2345610" y="0"/>
                </a:lnTo>
                <a:lnTo>
                  <a:pt x="2345610" y="2278174"/>
                </a:lnTo>
                <a:lnTo>
                  <a:pt x="0" y="22781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684365"/>
            <a:ext cx="9168834" cy="1194292"/>
          </a:xfrm>
          <a:prstGeom prst="rect">
            <a:avLst/>
          </a:prstGeom>
        </p:spPr>
        <p:txBody>
          <a:bodyPr anchor="t" rtlCol="false" tIns="0" lIns="0" bIns="0" rIns="0">
            <a:spAutoFit/>
          </a:bodyPr>
          <a:lstStyle/>
          <a:p>
            <a:pPr>
              <a:lnSpc>
                <a:spcPts val="9240"/>
              </a:lnSpc>
            </a:pPr>
            <a:r>
              <a:rPr lang="en-US" sz="8400">
                <a:solidFill>
                  <a:srgbClr val="96329D"/>
                </a:solidFill>
                <a:latin typeface="Barlow SemiCondensed Bold"/>
              </a:rPr>
              <a:t>COMPETITORS</a:t>
            </a:r>
          </a:p>
        </p:txBody>
      </p:sp>
      <p:sp>
        <p:nvSpPr>
          <p:cNvPr name="TextBox 6" id="6"/>
          <p:cNvSpPr txBox="true"/>
          <p:nvPr/>
        </p:nvSpPr>
        <p:spPr>
          <a:xfrm rot="0">
            <a:off x="1104964" y="2585197"/>
            <a:ext cx="7129669" cy="2724150"/>
          </a:xfrm>
          <a:prstGeom prst="rect">
            <a:avLst/>
          </a:prstGeom>
        </p:spPr>
        <p:txBody>
          <a:bodyPr anchor="t" rtlCol="false" tIns="0" lIns="0" bIns="0" rIns="0">
            <a:spAutoFit/>
          </a:bodyPr>
          <a:lstStyle/>
          <a:p>
            <a:pPr algn="ctr">
              <a:lnSpc>
                <a:spcPts val="4919"/>
              </a:lnSpc>
            </a:pPr>
            <a:r>
              <a:rPr lang="en-US" sz="4099">
                <a:solidFill>
                  <a:srgbClr val="761CC3"/>
                </a:solidFill>
                <a:latin typeface="Arial"/>
              </a:rPr>
              <a:t>Other Social Media platforms.</a:t>
            </a:r>
          </a:p>
          <a:p>
            <a:pPr algn="ctr">
              <a:lnSpc>
                <a:spcPts val="1320"/>
              </a:lnSpc>
            </a:pPr>
          </a:p>
          <a:p>
            <a:pPr algn="ctr">
              <a:lnSpc>
                <a:spcPts val="4919"/>
              </a:lnSpc>
              <a:spcBef>
                <a:spcPct val="0"/>
              </a:spcBef>
            </a:pPr>
            <a:r>
              <a:rPr lang="en-US" sz="4099">
                <a:solidFill>
                  <a:srgbClr val="DC3DAA"/>
                </a:solidFill>
                <a:latin typeface="Arial"/>
              </a:rPr>
              <a:t>But there is no other social media platform fully dedicated to animals.</a:t>
            </a:r>
          </a:p>
        </p:txBody>
      </p:sp>
      <p:sp>
        <p:nvSpPr>
          <p:cNvPr name="TextBox 7" id="7"/>
          <p:cNvSpPr txBox="true"/>
          <p:nvPr/>
        </p:nvSpPr>
        <p:spPr>
          <a:xfrm rot="0">
            <a:off x="1104964" y="6015887"/>
            <a:ext cx="7129669" cy="3343275"/>
          </a:xfrm>
          <a:prstGeom prst="rect">
            <a:avLst/>
          </a:prstGeom>
        </p:spPr>
        <p:txBody>
          <a:bodyPr anchor="t" rtlCol="false" tIns="0" lIns="0" bIns="0" rIns="0">
            <a:spAutoFit/>
          </a:bodyPr>
          <a:lstStyle/>
          <a:p>
            <a:pPr algn="ctr">
              <a:lnSpc>
                <a:spcPts val="4919"/>
              </a:lnSpc>
            </a:pPr>
            <a:r>
              <a:rPr lang="en-US" sz="4099">
                <a:solidFill>
                  <a:srgbClr val="761CC3"/>
                </a:solidFill>
                <a:latin typeface="Arial"/>
              </a:rPr>
              <a:t>Pet product sellers, wets that have their own online platforms.</a:t>
            </a:r>
          </a:p>
          <a:p>
            <a:pPr algn="ctr">
              <a:lnSpc>
                <a:spcPts val="1320"/>
              </a:lnSpc>
            </a:pPr>
          </a:p>
          <a:p>
            <a:pPr algn="ctr">
              <a:lnSpc>
                <a:spcPts val="4919"/>
              </a:lnSpc>
              <a:spcBef>
                <a:spcPct val="0"/>
              </a:spcBef>
            </a:pPr>
            <a:r>
              <a:rPr lang="en-US" sz="4099">
                <a:solidFill>
                  <a:srgbClr val="DC3DAA"/>
                </a:solidFill>
                <a:latin typeface="Arial"/>
              </a:rPr>
              <a:t>But there is no platform where everything together.</a:t>
            </a:r>
          </a:p>
        </p:txBody>
      </p:sp>
      <p:sp>
        <p:nvSpPr>
          <p:cNvPr name="TextBox 8" id="8"/>
          <p:cNvSpPr txBox="true"/>
          <p:nvPr/>
        </p:nvSpPr>
        <p:spPr>
          <a:xfrm rot="0">
            <a:off x="10691735" y="2763100"/>
            <a:ext cx="6265717" cy="5276850"/>
          </a:xfrm>
          <a:prstGeom prst="rect">
            <a:avLst/>
          </a:prstGeom>
        </p:spPr>
        <p:txBody>
          <a:bodyPr anchor="t" rtlCol="false" tIns="0" lIns="0" bIns="0" rIns="0">
            <a:spAutoFit/>
          </a:bodyPr>
          <a:lstStyle/>
          <a:p>
            <a:pPr algn="ctr">
              <a:lnSpc>
                <a:spcPts val="7980"/>
              </a:lnSpc>
            </a:pPr>
            <a:r>
              <a:rPr lang="en-US" sz="6650">
                <a:solidFill>
                  <a:srgbClr val="FFFFFF"/>
                </a:solidFill>
                <a:latin typeface="Barlow Bold"/>
              </a:rPr>
              <a:t>So</a:t>
            </a:r>
          </a:p>
          <a:p>
            <a:pPr algn="ctr">
              <a:lnSpc>
                <a:spcPts val="8447"/>
              </a:lnSpc>
              <a:spcBef>
                <a:spcPct val="0"/>
              </a:spcBef>
            </a:pPr>
            <a:r>
              <a:rPr lang="en-US" sz="7039">
                <a:solidFill>
                  <a:srgbClr val="FFFFFF"/>
                </a:solidFill>
                <a:latin typeface="Barlow Bold"/>
              </a:rPr>
              <a:t> there are </a:t>
            </a:r>
            <a:r>
              <a:rPr lang="en-US" sz="7039">
                <a:solidFill>
                  <a:srgbClr val="DD0398"/>
                </a:solidFill>
                <a:latin typeface="Barlow Bold"/>
              </a:rPr>
              <a:t>NO</a:t>
            </a:r>
            <a:r>
              <a:rPr lang="en-US" sz="7039">
                <a:solidFill>
                  <a:srgbClr val="FFFFFF"/>
                </a:solidFill>
                <a:latin typeface="Barlow Bold"/>
              </a:rPr>
              <a:t> any direct copetitors for us at all!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126BD"/>
        </a:solidFill>
      </p:bgPr>
    </p:bg>
    <p:spTree>
      <p:nvGrpSpPr>
        <p:cNvPr id="1" name=""/>
        <p:cNvGrpSpPr/>
        <p:nvPr/>
      </p:nvGrpSpPr>
      <p:grpSpPr>
        <a:xfrm>
          <a:off x="0" y="0"/>
          <a:ext cx="0" cy="0"/>
          <a:chOff x="0" y="0"/>
          <a:chExt cx="0" cy="0"/>
        </a:xfrm>
      </p:grpSpPr>
      <p:sp>
        <p:nvSpPr>
          <p:cNvPr name="Freeform 2" id="2"/>
          <p:cNvSpPr/>
          <p:nvPr/>
        </p:nvSpPr>
        <p:spPr>
          <a:xfrm flipH="false" flipV="false" rot="0">
            <a:off x="2126897" y="3086100"/>
            <a:ext cx="3862768" cy="4114800"/>
          </a:xfrm>
          <a:custGeom>
            <a:avLst/>
            <a:gdLst/>
            <a:ahLst/>
            <a:cxnLst/>
            <a:rect r="r" b="b" t="t" l="l"/>
            <a:pathLst>
              <a:path h="4114800" w="3862768">
                <a:moveTo>
                  <a:pt x="0" y="0"/>
                </a:moveTo>
                <a:lnTo>
                  <a:pt x="3862769" y="0"/>
                </a:lnTo>
                <a:lnTo>
                  <a:pt x="38627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634825" y="3511580"/>
            <a:ext cx="9144000" cy="3263839"/>
          </a:xfrm>
          <a:prstGeom prst="rect">
            <a:avLst/>
          </a:prstGeom>
        </p:spPr>
        <p:txBody>
          <a:bodyPr anchor="t" rtlCol="false" tIns="0" lIns="0" bIns="0" rIns="0">
            <a:spAutoFit/>
          </a:bodyPr>
          <a:lstStyle/>
          <a:p>
            <a:pPr marL="0" indent="0" lvl="0">
              <a:lnSpc>
                <a:spcPts val="12324"/>
              </a:lnSpc>
            </a:pPr>
            <a:r>
              <a:rPr lang="en-US" sz="11204" u="none">
                <a:solidFill>
                  <a:srgbClr val="E5C8EB"/>
                </a:solidFill>
                <a:latin typeface="Arita Buri Bold"/>
              </a:rPr>
              <a:t>Competitive Advantages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E7F6"/>
        </a:solidFill>
      </p:bgPr>
    </p:bg>
    <p:spTree>
      <p:nvGrpSpPr>
        <p:cNvPr id="1" name=""/>
        <p:cNvGrpSpPr/>
        <p:nvPr/>
      </p:nvGrpSpPr>
      <p:grpSpPr>
        <a:xfrm>
          <a:off x="0" y="0"/>
          <a:ext cx="0" cy="0"/>
          <a:chOff x="0" y="0"/>
          <a:chExt cx="0" cy="0"/>
        </a:xfrm>
      </p:grpSpPr>
      <p:sp>
        <p:nvSpPr>
          <p:cNvPr name="Freeform 2" id="2"/>
          <p:cNvSpPr/>
          <p:nvPr/>
        </p:nvSpPr>
        <p:spPr>
          <a:xfrm flipH="false" flipV="false" rot="0">
            <a:off x="15256797" y="1028700"/>
            <a:ext cx="2002503" cy="2002503"/>
          </a:xfrm>
          <a:custGeom>
            <a:avLst/>
            <a:gdLst/>
            <a:ahLst/>
            <a:cxnLst/>
            <a:rect r="r" b="b" t="t" l="l"/>
            <a:pathLst>
              <a:path h="2002503" w="2002503">
                <a:moveTo>
                  <a:pt x="0" y="0"/>
                </a:moveTo>
                <a:lnTo>
                  <a:pt x="2002503" y="0"/>
                </a:lnTo>
                <a:lnTo>
                  <a:pt x="2002503" y="2002503"/>
                </a:lnTo>
                <a:lnTo>
                  <a:pt x="0" y="2002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35145" y="3699664"/>
            <a:ext cx="1624155" cy="1822333"/>
          </a:xfrm>
          <a:custGeom>
            <a:avLst/>
            <a:gdLst/>
            <a:ahLst/>
            <a:cxnLst/>
            <a:rect r="r" b="b" t="t" l="l"/>
            <a:pathLst>
              <a:path h="1822333" w="1624155">
                <a:moveTo>
                  <a:pt x="0" y="0"/>
                </a:moveTo>
                <a:lnTo>
                  <a:pt x="1624155" y="0"/>
                </a:lnTo>
                <a:lnTo>
                  <a:pt x="1624155" y="1822334"/>
                </a:lnTo>
                <a:lnTo>
                  <a:pt x="0" y="1822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57873" y="6496738"/>
            <a:ext cx="1801427" cy="1801427"/>
          </a:xfrm>
          <a:custGeom>
            <a:avLst/>
            <a:gdLst/>
            <a:ahLst/>
            <a:cxnLst/>
            <a:rect r="r" b="b" t="t" l="l"/>
            <a:pathLst>
              <a:path h="1801427" w="1801427">
                <a:moveTo>
                  <a:pt x="0" y="0"/>
                </a:moveTo>
                <a:lnTo>
                  <a:pt x="1801427" y="0"/>
                </a:lnTo>
                <a:lnTo>
                  <a:pt x="1801427" y="1801427"/>
                </a:lnTo>
                <a:lnTo>
                  <a:pt x="0" y="1801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399019"/>
            <a:ext cx="15023637" cy="9052274"/>
          </a:xfrm>
          <a:prstGeom prst="rect">
            <a:avLst/>
          </a:prstGeom>
        </p:spPr>
        <p:txBody>
          <a:bodyPr anchor="t" rtlCol="false" tIns="0" lIns="0" bIns="0" rIns="0">
            <a:spAutoFit/>
          </a:bodyPr>
          <a:lstStyle/>
          <a:p>
            <a:pPr marL="911635" indent="-455817" lvl="1">
              <a:lnSpc>
                <a:spcPts val="5489"/>
              </a:lnSpc>
              <a:buFont typeface="Arial"/>
              <a:buChar char="•"/>
            </a:pPr>
            <a:r>
              <a:rPr lang="en-US" sz="4222">
                <a:solidFill>
                  <a:srgbClr val="762F7B"/>
                </a:solidFill>
                <a:latin typeface="Arita Buri Bold"/>
              </a:rPr>
              <a:t>This is a completely different type of social media app that has never existed before, providing a unique experience for both social media users and influencers.</a:t>
            </a:r>
          </a:p>
          <a:p>
            <a:pPr>
              <a:lnSpc>
                <a:spcPts val="5489"/>
              </a:lnSpc>
            </a:pPr>
          </a:p>
          <a:p>
            <a:pPr marL="911635" indent="-455817" lvl="1">
              <a:lnSpc>
                <a:spcPts val="5489"/>
              </a:lnSpc>
              <a:buFont typeface="Arial"/>
              <a:buChar char="•"/>
            </a:pPr>
            <a:r>
              <a:rPr lang="en-US" sz="4222">
                <a:solidFill>
                  <a:srgbClr val="762F7B"/>
                </a:solidFill>
                <a:latin typeface="Arita Buri Bold"/>
              </a:rPr>
              <a:t>We are introducing special effects and music specifically designed to enhance your pets' videos and photos with our editors.</a:t>
            </a:r>
          </a:p>
          <a:p>
            <a:pPr>
              <a:lnSpc>
                <a:spcPts val="5489"/>
              </a:lnSpc>
            </a:pPr>
          </a:p>
          <a:p>
            <a:pPr marL="911635" indent="-455817" lvl="1">
              <a:lnSpc>
                <a:spcPts val="5489"/>
              </a:lnSpc>
              <a:buFont typeface="Arial"/>
              <a:buChar char="•"/>
            </a:pPr>
            <a:r>
              <a:rPr lang="en-US" sz="4222">
                <a:solidFill>
                  <a:srgbClr val="762F7B"/>
                </a:solidFill>
                <a:latin typeface="Arita Buri Bold"/>
              </a:rPr>
              <a:t>Finding anything you want is much easier through this app than searching across thousands of websites because PetClicks classifies all products and services in one app, providing easy access for you.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126BD"/>
        </a:solidFill>
      </p:bgPr>
    </p:bg>
    <p:spTree>
      <p:nvGrpSpPr>
        <p:cNvPr id="1" name=""/>
        <p:cNvGrpSpPr/>
        <p:nvPr/>
      </p:nvGrpSpPr>
      <p:grpSpPr>
        <a:xfrm>
          <a:off x="0" y="0"/>
          <a:ext cx="0" cy="0"/>
          <a:chOff x="0" y="0"/>
          <a:chExt cx="0" cy="0"/>
        </a:xfrm>
      </p:grpSpPr>
      <p:sp>
        <p:nvSpPr>
          <p:cNvPr name="Freeform 2" id="2"/>
          <p:cNvSpPr/>
          <p:nvPr/>
        </p:nvSpPr>
        <p:spPr>
          <a:xfrm flipH="false" flipV="false" rot="0">
            <a:off x="3034287" y="3086100"/>
            <a:ext cx="4833833" cy="4114800"/>
          </a:xfrm>
          <a:custGeom>
            <a:avLst/>
            <a:gdLst/>
            <a:ahLst/>
            <a:cxnLst/>
            <a:rect r="r" b="b" t="t" l="l"/>
            <a:pathLst>
              <a:path h="4114800" w="4833833">
                <a:moveTo>
                  <a:pt x="0" y="0"/>
                </a:moveTo>
                <a:lnTo>
                  <a:pt x="4833832" y="0"/>
                </a:lnTo>
                <a:lnTo>
                  <a:pt x="483383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44000" y="3987800"/>
            <a:ext cx="6529009" cy="2320925"/>
          </a:xfrm>
          <a:prstGeom prst="rect">
            <a:avLst/>
          </a:prstGeom>
        </p:spPr>
        <p:txBody>
          <a:bodyPr anchor="t" rtlCol="false" tIns="0" lIns="0" bIns="0" rIns="0">
            <a:spAutoFit/>
          </a:bodyPr>
          <a:lstStyle/>
          <a:p>
            <a:pPr>
              <a:lnSpc>
                <a:spcPts val="8800"/>
              </a:lnSpc>
            </a:pPr>
            <a:r>
              <a:rPr lang="en-US" sz="8000">
                <a:solidFill>
                  <a:srgbClr val="E5C8EB"/>
                </a:solidFill>
                <a:latin typeface="Arita Buri Bold"/>
              </a:rPr>
              <a:t>Competitor</a:t>
            </a:r>
          </a:p>
          <a:p>
            <a:pPr marL="0" indent="0" lvl="0">
              <a:lnSpc>
                <a:spcPts val="8800"/>
              </a:lnSpc>
            </a:pPr>
            <a:r>
              <a:rPr lang="en-US" sz="8000">
                <a:solidFill>
                  <a:srgbClr val="E5C8EB"/>
                </a:solidFill>
                <a:latin typeface="Arita Buri Bold"/>
              </a:rPr>
              <a:t>Approach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E7F6"/>
        </a:solidFill>
      </p:bgPr>
    </p:bg>
    <p:spTree>
      <p:nvGrpSpPr>
        <p:cNvPr id="1" name=""/>
        <p:cNvGrpSpPr/>
        <p:nvPr/>
      </p:nvGrpSpPr>
      <p:grpSpPr>
        <a:xfrm>
          <a:off x="0" y="0"/>
          <a:ext cx="0" cy="0"/>
          <a:chOff x="0" y="0"/>
          <a:chExt cx="0" cy="0"/>
        </a:xfrm>
      </p:grpSpPr>
      <p:grpSp>
        <p:nvGrpSpPr>
          <p:cNvPr name="Group 2" id="2"/>
          <p:cNvGrpSpPr/>
          <p:nvPr/>
        </p:nvGrpSpPr>
        <p:grpSpPr>
          <a:xfrm rot="0">
            <a:off x="9640031" y="1333866"/>
            <a:ext cx="7619269" cy="76192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51821" y="0"/>
                  </a:moveTo>
                  <a:lnTo>
                    <a:pt x="760979" y="0"/>
                  </a:lnTo>
                  <a:cubicBezTo>
                    <a:pt x="789599" y="0"/>
                    <a:pt x="812800" y="23201"/>
                    <a:pt x="812800" y="51821"/>
                  </a:cubicBezTo>
                  <a:lnTo>
                    <a:pt x="812800" y="760979"/>
                  </a:lnTo>
                  <a:cubicBezTo>
                    <a:pt x="812800" y="789599"/>
                    <a:pt x="789599" y="812800"/>
                    <a:pt x="760979" y="812800"/>
                  </a:cubicBezTo>
                  <a:lnTo>
                    <a:pt x="51821" y="812800"/>
                  </a:lnTo>
                  <a:cubicBezTo>
                    <a:pt x="23201" y="812800"/>
                    <a:pt x="0" y="789599"/>
                    <a:pt x="0" y="760979"/>
                  </a:cubicBezTo>
                  <a:lnTo>
                    <a:pt x="0" y="51821"/>
                  </a:lnTo>
                  <a:cubicBezTo>
                    <a:pt x="0" y="23201"/>
                    <a:pt x="23201" y="0"/>
                    <a:pt x="51821" y="0"/>
                  </a:cubicBezTo>
                  <a:close/>
                </a:path>
              </a:pathLst>
            </a:custGeom>
            <a:gradFill rotWithShape="true">
              <a:gsLst>
                <a:gs pos="0">
                  <a:srgbClr val="DB3DAA">
                    <a:alpha val="100000"/>
                  </a:srgbClr>
                </a:gs>
                <a:gs pos="100000">
                  <a:srgbClr val="9126BD">
                    <a:alpha val="100000"/>
                  </a:srgbClr>
                </a:gs>
              </a:gsLst>
              <a:lin ang="0"/>
            </a:gra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333866"/>
            <a:ext cx="7619269" cy="76192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DEDED"/>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423375" y="1333866"/>
            <a:ext cx="4224594" cy="7619269"/>
            <a:chOff x="0" y="0"/>
            <a:chExt cx="812800" cy="1465926"/>
          </a:xfrm>
        </p:grpSpPr>
        <p:sp>
          <p:nvSpPr>
            <p:cNvPr name="Freeform 9" id="9"/>
            <p:cNvSpPr/>
            <p:nvPr/>
          </p:nvSpPr>
          <p:spPr>
            <a:xfrm flipH="false" flipV="false" rot="0">
              <a:off x="0" y="0"/>
              <a:ext cx="812800" cy="1465926"/>
            </a:xfrm>
            <a:custGeom>
              <a:avLst/>
              <a:gdLst/>
              <a:ahLst/>
              <a:cxnLst/>
              <a:rect r="r" b="b" t="t" l="l"/>
              <a:pathLst>
                <a:path h="1465926" w="812800">
                  <a:moveTo>
                    <a:pt x="0" y="0"/>
                  </a:moveTo>
                  <a:lnTo>
                    <a:pt x="812800" y="0"/>
                  </a:lnTo>
                  <a:lnTo>
                    <a:pt x="812800" y="1465926"/>
                  </a:lnTo>
                  <a:lnTo>
                    <a:pt x="0" y="1465926"/>
                  </a:lnTo>
                  <a:close/>
                </a:path>
              </a:pathLst>
            </a:custGeom>
            <a:blipFill>
              <a:blip r:embed="rId2"/>
              <a:stretch>
                <a:fillRect l="-85097" t="0" r="-85097" b="0"/>
              </a:stretch>
            </a:blipFill>
          </p:spPr>
        </p:sp>
      </p:grpSp>
      <p:sp>
        <p:nvSpPr>
          <p:cNvPr name="Freeform 10" id="10"/>
          <p:cNvSpPr/>
          <p:nvPr/>
        </p:nvSpPr>
        <p:spPr>
          <a:xfrm flipH="false" flipV="false" rot="0">
            <a:off x="10419913" y="2052876"/>
            <a:ext cx="831315" cy="574309"/>
          </a:xfrm>
          <a:custGeom>
            <a:avLst/>
            <a:gdLst/>
            <a:ahLst/>
            <a:cxnLst/>
            <a:rect r="r" b="b" t="t" l="l"/>
            <a:pathLst>
              <a:path h="574309" w="831315">
                <a:moveTo>
                  <a:pt x="0" y="0"/>
                </a:moveTo>
                <a:lnTo>
                  <a:pt x="831315" y="0"/>
                </a:lnTo>
                <a:lnTo>
                  <a:pt x="831315" y="574309"/>
                </a:lnTo>
                <a:lnTo>
                  <a:pt x="0" y="574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028700" y="1333866"/>
            <a:ext cx="3394675" cy="4930891"/>
            <a:chOff x="0" y="0"/>
            <a:chExt cx="4526233" cy="6574521"/>
          </a:xfrm>
        </p:grpSpPr>
        <p:pic>
          <p:nvPicPr>
            <p:cNvPr name="Picture 12" id="12"/>
            <p:cNvPicPr>
              <a:picLocks noChangeAspect="true"/>
            </p:cNvPicPr>
            <p:nvPr/>
          </p:nvPicPr>
          <p:blipFill>
            <a:blip r:embed="rId5"/>
            <a:srcRect l="4482" t="0" r="4482" b="0"/>
            <a:stretch>
              <a:fillRect/>
            </a:stretch>
          </p:blipFill>
          <p:spPr>
            <a:xfrm flipH="false" flipV="false">
              <a:off x="0" y="0"/>
              <a:ext cx="4526233" cy="6574521"/>
            </a:xfrm>
            <a:prstGeom prst="rect">
              <a:avLst/>
            </a:prstGeom>
          </p:spPr>
        </p:pic>
      </p:grpSp>
      <p:grpSp>
        <p:nvGrpSpPr>
          <p:cNvPr name="Group 13" id="13"/>
          <p:cNvGrpSpPr/>
          <p:nvPr/>
        </p:nvGrpSpPr>
        <p:grpSpPr>
          <a:xfrm rot="0">
            <a:off x="1028700" y="6264756"/>
            <a:ext cx="3394675" cy="2688378"/>
            <a:chOff x="0" y="0"/>
            <a:chExt cx="847022" cy="670791"/>
          </a:xfrm>
        </p:grpSpPr>
        <p:sp>
          <p:nvSpPr>
            <p:cNvPr name="Freeform 14" id="14"/>
            <p:cNvSpPr/>
            <p:nvPr/>
          </p:nvSpPr>
          <p:spPr>
            <a:xfrm flipH="false" flipV="false" rot="0">
              <a:off x="0" y="0"/>
              <a:ext cx="847022" cy="670791"/>
            </a:xfrm>
            <a:custGeom>
              <a:avLst/>
              <a:gdLst/>
              <a:ahLst/>
              <a:cxnLst/>
              <a:rect r="r" b="b" t="t" l="l"/>
              <a:pathLst>
                <a:path h="670791" w="847022">
                  <a:moveTo>
                    <a:pt x="0" y="0"/>
                  </a:moveTo>
                  <a:lnTo>
                    <a:pt x="847022" y="0"/>
                  </a:lnTo>
                  <a:lnTo>
                    <a:pt x="847022" y="670791"/>
                  </a:lnTo>
                  <a:lnTo>
                    <a:pt x="0" y="670791"/>
                  </a:lnTo>
                  <a:close/>
                </a:path>
              </a:pathLst>
            </a:custGeom>
            <a:blipFill>
              <a:blip r:embed="rId6"/>
              <a:stretch>
                <a:fillRect l="-9432" t="0" r="-9432" b="0"/>
              </a:stretch>
            </a:blipFill>
          </p:spPr>
        </p:sp>
      </p:grpSp>
      <p:sp>
        <p:nvSpPr>
          <p:cNvPr name="TextBox 15" id="15"/>
          <p:cNvSpPr txBox="true"/>
          <p:nvPr/>
        </p:nvSpPr>
        <p:spPr>
          <a:xfrm rot="0">
            <a:off x="10419913" y="2819212"/>
            <a:ext cx="6059505" cy="5318137"/>
          </a:xfrm>
          <a:prstGeom prst="rect">
            <a:avLst/>
          </a:prstGeom>
        </p:spPr>
        <p:txBody>
          <a:bodyPr anchor="t" rtlCol="false" tIns="0" lIns="0" bIns="0" rIns="0">
            <a:spAutoFit/>
          </a:bodyPr>
          <a:lstStyle/>
          <a:p>
            <a:pPr algn="l" marL="0" indent="0" lvl="0">
              <a:lnSpc>
                <a:spcPts val="5226"/>
              </a:lnSpc>
              <a:spcBef>
                <a:spcPct val="0"/>
              </a:spcBef>
            </a:pPr>
            <a:r>
              <a:rPr lang="en-US" sz="4750">
                <a:solidFill>
                  <a:srgbClr val="F4DCEE"/>
                </a:solidFill>
                <a:latin typeface="Arita Buri Bold Bold"/>
              </a:rPr>
              <a:t>PetClicks</a:t>
            </a:r>
            <a:r>
              <a:rPr lang="en-US" sz="4750">
                <a:solidFill>
                  <a:srgbClr val="F4DCEE"/>
                </a:solidFill>
                <a:latin typeface="Arita Buri Bold"/>
              </a:rPr>
              <a:t> offers a social media platform for a fun-filled experience with your pets, all while meeting their needs conveniently in one place.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E7F6"/>
        </a:solidFill>
      </p:bgPr>
    </p:bg>
    <p:spTree>
      <p:nvGrpSpPr>
        <p:cNvPr id="1" name=""/>
        <p:cNvGrpSpPr/>
        <p:nvPr/>
      </p:nvGrpSpPr>
      <p:grpSpPr>
        <a:xfrm>
          <a:off x="0" y="0"/>
          <a:ext cx="0" cy="0"/>
          <a:chOff x="0" y="0"/>
          <a:chExt cx="0" cy="0"/>
        </a:xfrm>
      </p:grpSpPr>
      <p:sp>
        <p:nvSpPr>
          <p:cNvPr name="Freeform 2" id="2"/>
          <p:cNvSpPr/>
          <p:nvPr/>
        </p:nvSpPr>
        <p:spPr>
          <a:xfrm flipH="false" flipV="false" rot="0">
            <a:off x="16197631" y="864105"/>
            <a:ext cx="1411980" cy="1359031"/>
          </a:xfrm>
          <a:custGeom>
            <a:avLst/>
            <a:gdLst/>
            <a:ahLst/>
            <a:cxnLst/>
            <a:rect r="r" b="b" t="t" l="l"/>
            <a:pathLst>
              <a:path h="1359031" w="1411980">
                <a:moveTo>
                  <a:pt x="0" y="0"/>
                </a:moveTo>
                <a:lnTo>
                  <a:pt x="1411981" y="0"/>
                </a:lnTo>
                <a:lnTo>
                  <a:pt x="1411981" y="1359032"/>
                </a:lnTo>
                <a:lnTo>
                  <a:pt x="0" y="1359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32560" y="3316051"/>
            <a:ext cx="2342124" cy="1273530"/>
          </a:xfrm>
          <a:custGeom>
            <a:avLst/>
            <a:gdLst/>
            <a:ahLst/>
            <a:cxnLst/>
            <a:rect r="r" b="b" t="t" l="l"/>
            <a:pathLst>
              <a:path h="1273530" w="2342124">
                <a:moveTo>
                  <a:pt x="0" y="0"/>
                </a:moveTo>
                <a:lnTo>
                  <a:pt x="2342123" y="0"/>
                </a:lnTo>
                <a:lnTo>
                  <a:pt x="2342123" y="1273529"/>
                </a:lnTo>
                <a:lnTo>
                  <a:pt x="0" y="1273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32560" y="6400573"/>
            <a:ext cx="2083762" cy="2083762"/>
          </a:xfrm>
          <a:custGeom>
            <a:avLst/>
            <a:gdLst/>
            <a:ahLst/>
            <a:cxnLst/>
            <a:rect r="r" b="b" t="t" l="l"/>
            <a:pathLst>
              <a:path h="2083762" w="2083762">
                <a:moveTo>
                  <a:pt x="0" y="0"/>
                </a:moveTo>
                <a:lnTo>
                  <a:pt x="2083761" y="0"/>
                </a:lnTo>
                <a:lnTo>
                  <a:pt x="2083761" y="2083762"/>
                </a:lnTo>
                <a:lnTo>
                  <a:pt x="0" y="20837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11009" y="576859"/>
            <a:ext cx="15354908" cy="9028506"/>
          </a:xfrm>
          <a:prstGeom prst="rect">
            <a:avLst/>
          </a:prstGeom>
        </p:spPr>
        <p:txBody>
          <a:bodyPr anchor="t" rtlCol="false" tIns="0" lIns="0" bIns="0" rIns="0">
            <a:spAutoFit/>
          </a:bodyPr>
          <a:lstStyle/>
          <a:p>
            <a:pPr marL="849786" indent="-424893" lvl="1">
              <a:lnSpc>
                <a:spcPts val="5510"/>
              </a:lnSpc>
              <a:buFont typeface="Arial"/>
              <a:buChar char="•"/>
            </a:pPr>
            <a:r>
              <a:rPr lang="en-US" sz="3936" spc="39">
                <a:solidFill>
                  <a:srgbClr val="762F7B"/>
                </a:solidFill>
                <a:latin typeface="Arita Buri Bold"/>
              </a:rPr>
              <a:t>We are always connected with our customers.</a:t>
            </a:r>
          </a:p>
          <a:p>
            <a:pPr>
              <a:lnSpc>
                <a:spcPts val="5510"/>
              </a:lnSpc>
            </a:pPr>
          </a:p>
          <a:p>
            <a:pPr marL="849786" indent="-424893" lvl="1">
              <a:lnSpc>
                <a:spcPts val="5510"/>
              </a:lnSpc>
              <a:buFont typeface="Arial"/>
              <a:buChar char="•"/>
            </a:pPr>
            <a:r>
              <a:rPr lang="en-US" sz="3936" spc="39">
                <a:solidFill>
                  <a:srgbClr val="762F7B"/>
                </a:solidFill>
                <a:latin typeface="Arita Buri Bold"/>
              </a:rPr>
              <a:t>We consistently provide new updates to our app, add more clinical services/products every day, and continuously introduce new materials and features for our subscribed users to maintain their perpetual excitement.</a:t>
            </a:r>
            <a:r>
              <a:rPr lang="en-US" sz="3936" spc="39">
                <a:solidFill>
                  <a:srgbClr val="762F7B"/>
                </a:solidFill>
                <a:latin typeface="Arita Buri Bold"/>
              </a:rPr>
              <a:t> </a:t>
            </a:r>
          </a:p>
          <a:p>
            <a:pPr>
              <a:lnSpc>
                <a:spcPts val="5510"/>
              </a:lnSpc>
            </a:pPr>
          </a:p>
          <a:p>
            <a:pPr marL="849786" indent="-424893" lvl="1">
              <a:lnSpc>
                <a:spcPts val="5510"/>
              </a:lnSpc>
              <a:buFont typeface="Arial"/>
              <a:buChar char="•"/>
            </a:pPr>
            <a:r>
              <a:rPr lang="en-US" sz="3936" spc="39">
                <a:solidFill>
                  <a:srgbClr val="762F7B"/>
                </a:solidFill>
                <a:latin typeface="Arita Buri Bold"/>
              </a:rPr>
              <a:t>We plan to conduct events such as dog shows and animal awareness programs. Additionally, we aim to collaborate with similar event organizers, providing them with the opportunity to stream through our app and be watched by our subscribers, thereby enhancing the reach and popularity of our application.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6616249" y="4925289"/>
            <a:ext cx="11561517" cy="11561517"/>
          </a:xfrm>
          <a:custGeom>
            <a:avLst/>
            <a:gdLst/>
            <a:ahLst/>
            <a:cxnLst/>
            <a:rect r="r" b="b" t="t" l="l"/>
            <a:pathLst>
              <a:path h="11561517" w="11561517">
                <a:moveTo>
                  <a:pt x="0" y="0"/>
                </a:moveTo>
                <a:lnTo>
                  <a:pt x="11561517" y="0"/>
                </a:lnTo>
                <a:lnTo>
                  <a:pt x="11561517" y="11561517"/>
                </a:lnTo>
                <a:lnTo>
                  <a:pt x="0" y="11561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2507241" y="6543394"/>
            <a:ext cx="4733199" cy="2714906"/>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3228" r="0" b="-3228"/>
              </a:stretch>
            </a:blipFill>
          </p:spPr>
        </p:sp>
      </p:grpSp>
      <p:grpSp>
        <p:nvGrpSpPr>
          <p:cNvPr name="Group 10" id="10"/>
          <p:cNvGrpSpPr/>
          <p:nvPr/>
        </p:nvGrpSpPr>
        <p:grpSpPr>
          <a:xfrm rot="0">
            <a:off x="1028700" y="2760928"/>
            <a:ext cx="7759281" cy="2878010"/>
            <a:chOff x="0" y="0"/>
            <a:chExt cx="1878653" cy="696815"/>
          </a:xfrm>
        </p:grpSpPr>
        <p:sp>
          <p:nvSpPr>
            <p:cNvPr name="Freeform 11" id="11"/>
            <p:cNvSpPr/>
            <p:nvPr/>
          </p:nvSpPr>
          <p:spPr>
            <a:xfrm flipH="false" flipV="false" rot="0">
              <a:off x="0" y="0"/>
              <a:ext cx="1878653" cy="696815"/>
            </a:xfrm>
            <a:custGeom>
              <a:avLst/>
              <a:gdLst/>
              <a:ahLst/>
              <a:cxnLst/>
              <a:rect r="r" b="b" t="t" l="l"/>
              <a:pathLst>
                <a:path h="696815" w="1878653">
                  <a:moveTo>
                    <a:pt x="1754193" y="696815"/>
                  </a:moveTo>
                  <a:lnTo>
                    <a:pt x="124460" y="696815"/>
                  </a:lnTo>
                  <a:cubicBezTo>
                    <a:pt x="55880" y="696815"/>
                    <a:pt x="0" y="640935"/>
                    <a:pt x="0" y="572355"/>
                  </a:cubicBezTo>
                  <a:lnTo>
                    <a:pt x="0" y="124460"/>
                  </a:lnTo>
                  <a:cubicBezTo>
                    <a:pt x="0" y="55880"/>
                    <a:pt x="55880" y="0"/>
                    <a:pt x="124460" y="0"/>
                  </a:cubicBezTo>
                  <a:lnTo>
                    <a:pt x="1754193" y="0"/>
                  </a:lnTo>
                  <a:cubicBezTo>
                    <a:pt x="1822773" y="0"/>
                    <a:pt x="1878653" y="55880"/>
                    <a:pt x="1878653" y="124460"/>
                  </a:cubicBezTo>
                  <a:lnTo>
                    <a:pt x="1878653" y="572355"/>
                  </a:lnTo>
                  <a:cubicBezTo>
                    <a:pt x="1878653" y="640935"/>
                    <a:pt x="1822773" y="696815"/>
                    <a:pt x="1754193" y="696815"/>
                  </a:cubicBezTo>
                  <a:close/>
                </a:path>
              </a:pathLst>
            </a:custGeom>
            <a:solidFill>
              <a:srgbClr val="FFFFFF"/>
            </a:solidFill>
          </p:spPr>
        </p:sp>
      </p:grpSp>
      <p:grpSp>
        <p:nvGrpSpPr>
          <p:cNvPr name="Group 12" id="12"/>
          <p:cNvGrpSpPr/>
          <p:nvPr/>
        </p:nvGrpSpPr>
        <p:grpSpPr>
          <a:xfrm rot="0">
            <a:off x="9500019" y="2760928"/>
            <a:ext cx="7759281" cy="2878010"/>
            <a:chOff x="0" y="0"/>
            <a:chExt cx="1878653" cy="696815"/>
          </a:xfrm>
        </p:grpSpPr>
        <p:sp>
          <p:nvSpPr>
            <p:cNvPr name="Freeform 13" id="13"/>
            <p:cNvSpPr/>
            <p:nvPr/>
          </p:nvSpPr>
          <p:spPr>
            <a:xfrm flipH="false" flipV="false" rot="0">
              <a:off x="0" y="0"/>
              <a:ext cx="1878653" cy="696815"/>
            </a:xfrm>
            <a:custGeom>
              <a:avLst/>
              <a:gdLst/>
              <a:ahLst/>
              <a:cxnLst/>
              <a:rect r="r" b="b" t="t" l="l"/>
              <a:pathLst>
                <a:path h="696815" w="1878653">
                  <a:moveTo>
                    <a:pt x="1754193" y="696815"/>
                  </a:moveTo>
                  <a:lnTo>
                    <a:pt x="124460" y="696815"/>
                  </a:lnTo>
                  <a:cubicBezTo>
                    <a:pt x="55880" y="696815"/>
                    <a:pt x="0" y="640935"/>
                    <a:pt x="0" y="572355"/>
                  </a:cubicBezTo>
                  <a:lnTo>
                    <a:pt x="0" y="124460"/>
                  </a:lnTo>
                  <a:cubicBezTo>
                    <a:pt x="0" y="55880"/>
                    <a:pt x="55880" y="0"/>
                    <a:pt x="124460" y="0"/>
                  </a:cubicBezTo>
                  <a:lnTo>
                    <a:pt x="1754193" y="0"/>
                  </a:lnTo>
                  <a:cubicBezTo>
                    <a:pt x="1822773" y="0"/>
                    <a:pt x="1878653" y="55880"/>
                    <a:pt x="1878653" y="124460"/>
                  </a:cubicBezTo>
                  <a:lnTo>
                    <a:pt x="1878653" y="572355"/>
                  </a:lnTo>
                  <a:cubicBezTo>
                    <a:pt x="1878653" y="640935"/>
                    <a:pt x="1822773" y="696815"/>
                    <a:pt x="1754193" y="696815"/>
                  </a:cubicBezTo>
                  <a:close/>
                </a:path>
              </a:pathLst>
            </a:custGeom>
            <a:solidFill>
              <a:srgbClr val="FFFFFF"/>
            </a:solidFill>
          </p:spPr>
        </p:sp>
      </p:grpSp>
      <p:grpSp>
        <p:nvGrpSpPr>
          <p:cNvPr name="Group 14" id="14"/>
          <p:cNvGrpSpPr/>
          <p:nvPr/>
        </p:nvGrpSpPr>
        <p:grpSpPr>
          <a:xfrm rot="0">
            <a:off x="1028700" y="6391020"/>
            <a:ext cx="4873588" cy="2878010"/>
            <a:chOff x="0" y="0"/>
            <a:chExt cx="1179978" cy="696815"/>
          </a:xfrm>
        </p:grpSpPr>
        <p:sp>
          <p:nvSpPr>
            <p:cNvPr name="Freeform 15" id="15"/>
            <p:cNvSpPr/>
            <p:nvPr/>
          </p:nvSpPr>
          <p:spPr>
            <a:xfrm flipH="false" flipV="false" rot="0">
              <a:off x="0" y="0"/>
              <a:ext cx="1179978" cy="696815"/>
            </a:xfrm>
            <a:custGeom>
              <a:avLst/>
              <a:gdLst/>
              <a:ahLst/>
              <a:cxnLst/>
              <a:rect r="r" b="b" t="t" l="l"/>
              <a:pathLst>
                <a:path h="696815" w="1179978">
                  <a:moveTo>
                    <a:pt x="1055518" y="696815"/>
                  </a:moveTo>
                  <a:lnTo>
                    <a:pt x="124460" y="696815"/>
                  </a:lnTo>
                  <a:cubicBezTo>
                    <a:pt x="55880" y="696815"/>
                    <a:pt x="0" y="640935"/>
                    <a:pt x="0" y="572355"/>
                  </a:cubicBezTo>
                  <a:lnTo>
                    <a:pt x="0" y="124460"/>
                  </a:lnTo>
                  <a:cubicBezTo>
                    <a:pt x="0" y="55880"/>
                    <a:pt x="55880" y="0"/>
                    <a:pt x="124460" y="0"/>
                  </a:cubicBezTo>
                  <a:lnTo>
                    <a:pt x="1055518" y="0"/>
                  </a:lnTo>
                  <a:cubicBezTo>
                    <a:pt x="1124098" y="0"/>
                    <a:pt x="1179978" y="55880"/>
                    <a:pt x="1179978" y="124460"/>
                  </a:cubicBezTo>
                  <a:lnTo>
                    <a:pt x="1179978" y="572355"/>
                  </a:lnTo>
                  <a:cubicBezTo>
                    <a:pt x="1179978" y="640935"/>
                    <a:pt x="1124098" y="696815"/>
                    <a:pt x="1055518" y="696815"/>
                  </a:cubicBezTo>
                  <a:close/>
                </a:path>
              </a:pathLst>
            </a:custGeom>
            <a:solidFill>
              <a:srgbClr val="FFFFFF"/>
            </a:solidFill>
          </p:spPr>
        </p:sp>
      </p:grpSp>
      <p:grpSp>
        <p:nvGrpSpPr>
          <p:cNvPr name="Group 16" id="16"/>
          <p:cNvGrpSpPr/>
          <p:nvPr/>
        </p:nvGrpSpPr>
        <p:grpSpPr>
          <a:xfrm rot="0">
            <a:off x="6767971" y="6391020"/>
            <a:ext cx="4873588" cy="2878010"/>
            <a:chOff x="0" y="0"/>
            <a:chExt cx="1179978" cy="696815"/>
          </a:xfrm>
        </p:grpSpPr>
        <p:sp>
          <p:nvSpPr>
            <p:cNvPr name="Freeform 17" id="17"/>
            <p:cNvSpPr/>
            <p:nvPr/>
          </p:nvSpPr>
          <p:spPr>
            <a:xfrm flipH="false" flipV="false" rot="0">
              <a:off x="0" y="0"/>
              <a:ext cx="1179978" cy="696815"/>
            </a:xfrm>
            <a:custGeom>
              <a:avLst/>
              <a:gdLst/>
              <a:ahLst/>
              <a:cxnLst/>
              <a:rect r="r" b="b" t="t" l="l"/>
              <a:pathLst>
                <a:path h="696815" w="1179978">
                  <a:moveTo>
                    <a:pt x="1055518" y="696815"/>
                  </a:moveTo>
                  <a:lnTo>
                    <a:pt x="124460" y="696815"/>
                  </a:lnTo>
                  <a:cubicBezTo>
                    <a:pt x="55880" y="696815"/>
                    <a:pt x="0" y="640935"/>
                    <a:pt x="0" y="572355"/>
                  </a:cubicBezTo>
                  <a:lnTo>
                    <a:pt x="0" y="124460"/>
                  </a:lnTo>
                  <a:cubicBezTo>
                    <a:pt x="0" y="55880"/>
                    <a:pt x="55880" y="0"/>
                    <a:pt x="124460" y="0"/>
                  </a:cubicBezTo>
                  <a:lnTo>
                    <a:pt x="1055518" y="0"/>
                  </a:lnTo>
                  <a:cubicBezTo>
                    <a:pt x="1124098" y="0"/>
                    <a:pt x="1179978" y="55880"/>
                    <a:pt x="1179978" y="124460"/>
                  </a:cubicBezTo>
                  <a:lnTo>
                    <a:pt x="1179978" y="572355"/>
                  </a:lnTo>
                  <a:cubicBezTo>
                    <a:pt x="1179978" y="640935"/>
                    <a:pt x="1124098" y="696815"/>
                    <a:pt x="1055518" y="696815"/>
                  </a:cubicBezTo>
                  <a:close/>
                </a:path>
              </a:pathLst>
            </a:custGeom>
            <a:solidFill>
              <a:srgbClr val="FFFFFF"/>
            </a:solidFill>
          </p:spPr>
        </p:sp>
      </p:grpSp>
      <p:sp>
        <p:nvSpPr>
          <p:cNvPr name="Freeform 18" id="18"/>
          <p:cNvSpPr/>
          <p:nvPr/>
        </p:nvSpPr>
        <p:spPr>
          <a:xfrm flipH="false" flipV="false" rot="0">
            <a:off x="1455275" y="3474578"/>
            <a:ext cx="1450711" cy="1450711"/>
          </a:xfrm>
          <a:custGeom>
            <a:avLst/>
            <a:gdLst/>
            <a:ahLst/>
            <a:cxnLst/>
            <a:rect r="r" b="b" t="t" l="l"/>
            <a:pathLst>
              <a:path h="1450711" w="1450711">
                <a:moveTo>
                  <a:pt x="0" y="0"/>
                </a:moveTo>
                <a:lnTo>
                  <a:pt x="1450711" y="0"/>
                </a:lnTo>
                <a:lnTo>
                  <a:pt x="1450711" y="1450711"/>
                </a:lnTo>
                <a:lnTo>
                  <a:pt x="0" y="14507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9835232" y="3764996"/>
            <a:ext cx="1458910" cy="869875"/>
          </a:xfrm>
          <a:custGeom>
            <a:avLst/>
            <a:gdLst/>
            <a:ahLst/>
            <a:cxnLst/>
            <a:rect r="r" b="b" t="t" l="l"/>
            <a:pathLst>
              <a:path h="869875" w="1458910">
                <a:moveTo>
                  <a:pt x="0" y="0"/>
                </a:moveTo>
                <a:lnTo>
                  <a:pt x="1458910" y="0"/>
                </a:lnTo>
                <a:lnTo>
                  <a:pt x="1458910" y="869875"/>
                </a:lnTo>
                <a:lnTo>
                  <a:pt x="0" y="8698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205996" y="7309929"/>
            <a:ext cx="974635" cy="907629"/>
          </a:xfrm>
          <a:custGeom>
            <a:avLst/>
            <a:gdLst/>
            <a:ahLst/>
            <a:cxnLst/>
            <a:rect r="r" b="b" t="t" l="l"/>
            <a:pathLst>
              <a:path h="907629" w="974635">
                <a:moveTo>
                  <a:pt x="0" y="0"/>
                </a:moveTo>
                <a:lnTo>
                  <a:pt x="974635" y="0"/>
                </a:lnTo>
                <a:lnTo>
                  <a:pt x="974635" y="907628"/>
                </a:lnTo>
                <a:lnTo>
                  <a:pt x="0" y="9076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994337" y="7371933"/>
            <a:ext cx="1085184" cy="1037707"/>
          </a:xfrm>
          <a:custGeom>
            <a:avLst/>
            <a:gdLst/>
            <a:ahLst/>
            <a:cxnLst/>
            <a:rect r="r" b="b" t="t" l="l"/>
            <a:pathLst>
              <a:path h="1037707" w="1085184">
                <a:moveTo>
                  <a:pt x="0" y="0"/>
                </a:moveTo>
                <a:lnTo>
                  <a:pt x="1085184" y="0"/>
                </a:lnTo>
                <a:lnTo>
                  <a:pt x="1085184" y="1037707"/>
                </a:lnTo>
                <a:lnTo>
                  <a:pt x="0" y="10377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3236891" y="3207649"/>
            <a:ext cx="5085093" cy="1969306"/>
          </a:xfrm>
          <a:prstGeom prst="rect">
            <a:avLst/>
          </a:prstGeom>
        </p:spPr>
        <p:txBody>
          <a:bodyPr anchor="t" rtlCol="false" tIns="0" lIns="0" bIns="0" rIns="0">
            <a:spAutoFit/>
          </a:bodyPr>
          <a:lstStyle/>
          <a:p>
            <a:pPr>
              <a:lnSpc>
                <a:spcPts val="5228"/>
              </a:lnSpc>
            </a:pPr>
            <a:r>
              <a:rPr lang="en-US" sz="4216">
                <a:solidFill>
                  <a:srgbClr val="761CC3"/>
                </a:solidFill>
                <a:latin typeface="Montserrat Medium"/>
              </a:rPr>
              <a:t>Subcription fees from our premium content users.</a:t>
            </a:r>
          </a:p>
        </p:txBody>
      </p:sp>
      <p:sp>
        <p:nvSpPr>
          <p:cNvPr name="TextBox 23" id="23"/>
          <p:cNvSpPr txBox="true"/>
          <p:nvPr/>
        </p:nvSpPr>
        <p:spPr>
          <a:xfrm rot="0">
            <a:off x="1028700" y="1085850"/>
            <a:ext cx="9747176" cy="993066"/>
          </a:xfrm>
          <a:prstGeom prst="rect">
            <a:avLst/>
          </a:prstGeom>
        </p:spPr>
        <p:txBody>
          <a:bodyPr anchor="t" rtlCol="false" tIns="0" lIns="0" bIns="0" rIns="0">
            <a:spAutoFit/>
          </a:bodyPr>
          <a:lstStyle/>
          <a:p>
            <a:pPr>
              <a:lnSpc>
                <a:spcPts val="7638"/>
              </a:lnSpc>
            </a:pPr>
            <a:r>
              <a:rPr lang="en-US" sz="6944">
                <a:solidFill>
                  <a:srgbClr val="FFFFFF"/>
                </a:solidFill>
                <a:latin typeface="Barlow SemiCondensed Bold"/>
              </a:rPr>
              <a:t>INCOME FLOWING STREAMS</a:t>
            </a:r>
          </a:p>
        </p:txBody>
      </p:sp>
      <p:sp>
        <p:nvSpPr>
          <p:cNvPr name="TextBox 24" id="24"/>
          <p:cNvSpPr txBox="true"/>
          <p:nvPr/>
        </p:nvSpPr>
        <p:spPr>
          <a:xfrm rot="0">
            <a:off x="11470787" y="3207649"/>
            <a:ext cx="5321444" cy="1969306"/>
          </a:xfrm>
          <a:prstGeom prst="rect">
            <a:avLst/>
          </a:prstGeom>
        </p:spPr>
        <p:txBody>
          <a:bodyPr anchor="t" rtlCol="false" tIns="0" lIns="0" bIns="0" rIns="0">
            <a:spAutoFit/>
          </a:bodyPr>
          <a:lstStyle/>
          <a:p>
            <a:pPr>
              <a:lnSpc>
                <a:spcPts val="3910"/>
              </a:lnSpc>
            </a:pPr>
            <a:r>
              <a:rPr lang="en-US" sz="3153">
                <a:solidFill>
                  <a:srgbClr val="761CC3"/>
                </a:solidFill>
                <a:latin typeface="Montserrat Medium"/>
              </a:rPr>
              <a:t>Income from transport service after we started our own transport service for delivering products.</a:t>
            </a:r>
          </a:p>
        </p:txBody>
      </p:sp>
      <p:sp>
        <p:nvSpPr>
          <p:cNvPr name="TextBox 25" id="25"/>
          <p:cNvSpPr txBox="true"/>
          <p:nvPr/>
        </p:nvSpPr>
        <p:spPr>
          <a:xfrm rot="0">
            <a:off x="2437841" y="6804304"/>
            <a:ext cx="3159233" cy="1909353"/>
          </a:xfrm>
          <a:prstGeom prst="rect">
            <a:avLst/>
          </a:prstGeom>
        </p:spPr>
        <p:txBody>
          <a:bodyPr anchor="t" rtlCol="false" tIns="0" lIns="0" bIns="0" rIns="0">
            <a:spAutoFit/>
          </a:bodyPr>
          <a:lstStyle/>
          <a:p>
            <a:pPr>
              <a:lnSpc>
                <a:spcPts val="5093"/>
              </a:lnSpc>
            </a:pPr>
            <a:r>
              <a:rPr lang="en-US" sz="4107">
                <a:solidFill>
                  <a:srgbClr val="761CC3"/>
                </a:solidFill>
                <a:latin typeface="Montserrat Medium"/>
              </a:rPr>
              <a:t>Commisios from advertising.</a:t>
            </a:r>
          </a:p>
        </p:txBody>
      </p:sp>
      <p:sp>
        <p:nvSpPr>
          <p:cNvPr name="TextBox 26" id="26"/>
          <p:cNvSpPr txBox="true"/>
          <p:nvPr/>
        </p:nvSpPr>
        <p:spPr>
          <a:xfrm rot="0">
            <a:off x="8321985" y="6794779"/>
            <a:ext cx="3461892" cy="2172966"/>
          </a:xfrm>
          <a:prstGeom prst="rect">
            <a:avLst/>
          </a:prstGeom>
        </p:spPr>
        <p:txBody>
          <a:bodyPr anchor="t" rtlCol="false" tIns="0" lIns="0" bIns="0" rIns="0">
            <a:spAutoFit/>
          </a:bodyPr>
          <a:lstStyle/>
          <a:p>
            <a:pPr>
              <a:lnSpc>
                <a:spcPts val="4340"/>
              </a:lnSpc>
            </a:pPr>
            <a:r>
              <a:rPr lang="en-US" sz="3500">
                <a:solidFill>
                  <a:srgbClr val="761CC3"/>
                </a:solidFill>
                <a:latin typeface="Montserrat Medium"/>
              </a:rPr>
              <a:t>Commisios from orders through our app.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938139" y="4200525"/>
            <a:ext cx="14411723" cy="1885950"/>
          </a:xfrm>
          <a:prstGeom prst="rect">
            <a:avLst/>
          </a:prstGeom>
        </p:spPr>
        <p:txBody>
          <a:bodyPr anchor="t" rtlCol="false" tIns="0" lIns="0" bIns="0" rIns="0">
            <a:spAutoFit/>
          </a:bodyPr>
          <a:lstStyle/>
          <a:p>
            <a:pPr algn="ctr">
              <a:lnSpc>
                <a:spcPts val="14879"/>
              </a:lnSpc>
              <a:spcBef>
                <a:spcPct val="0"/>
              </a:spcBef>
            </a:pPr>
            <a:r>
              <a:rPr lang="en-US" sz="12399">
                <a:solidFill>
                  <a:srgbClr val="F6DBF0"/>
                </a:solidFill>
                <a:latin typeface="League Spartan"/>
              </a:rPr>
              <a:t>Long Term Plan...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324653"/>
            <a:ext cx="7459367" cy="2962347"/>
            <a:chOff x="0" y="0"/>
            <a:chExt cx="1155651" cy="458945"/>
          </a:xfrm>
        </p:grpSpPr>
        <p:sp>
          <p:nvSpPr>
            <p:cNvPr name="Freeform 3" id="3"/>
            <p:cNvSpPr/>
            <p:nvPr/>
          </p:nvSpPr>
          <p:spPr>
            <a:xfrm flipH="false" flipV="false" rot="0">
              <a:off x="0" y="0"/>
              <a:ext cx="1155651" cy="458945"/>
            </a:xfrm>
            <a:custGeom>
              <a:avLst/>
              <a:gdLst/>
              <a:ahLst/>
              <a:cxnLst/>
              <a:rect r="r" b="b" t="t" l="l"/>
              <a:pathLst>
                <a:path h="458945" w="1155651">
                  <a:moveTo>
                    <a:pt x="0" y="0"/>
                  </a:moveTo>
                  <a:lnTo>
                    <a:pt x="1155651" y="0"/>
                  </a:lnTo>
                  <a:lnTo>
                    <a:pt x="1155651" y="458945"/>
                  </a:lnTo>
                  <a:lnTo>
                    <a:pt x="0" y="458945"/>
                  </a:lnTo>
                  <a:close/>
                </a:path>
              </a:pathLst>
            </a:custGeom>
            <a:blipFill>
              <a:blip r:embed="rId2"/>
              <a:stretch>
                <a:fillRect l="0" t="-34040" r="0" b="-34040"/>
              </a:stretch>
            </a:blipFill>
          </p:spPr>
        </p:sp>
      </p:grpSp>
      <p:grpSp>
        <p:nvGrpSpPr>
          <p:cNvPr name="Group 4" id="4"/>
          <p:cNvGrpSpPr/>
          <p:nvPr/>
        </p:nvGrpSpPr>
        <p:grpSpPr>
          <a:xfrm rot="0">
            <a:off x="-21844" y="-52754"/>
            <a:ext cx="7481210" cy="74812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25046" t="0" r="-25046" b="0"/>
              </a:stretch>
            </a:blipFill>
          </p:spPr>
        </p:sp>
      </p:grpSp>
      <p:grpSp>
        <p:nvGrpSpPr>
          <p:cNvPr name="Group 6" id="6"/>
          <p:cNvGrpSpPr/>
          <p:nvPr/>
        </p:nvGrpSpPr>
        <p:grpSpPr>
          <a:xfrm rot="0">
            <a:off x="7459367" y="-3274"/>
            <a:ext cx="10828633" cy="5246370"/>
            <a:chOff x="0" y="0"/>
            <a:chExt cx="1677639" cy="812800"/>
          </a:xfrm>
        </p:grpSpPr>
        <p:sp>
          <p:nvSpPr>
            <p:cNvPr name="Freeform 7" id="7"/>
            <p:cNvSpPr/>
            <p:nvPr/>
          </p:nvSpPr>
          <p:spPr>
            <a:xfrm flipH="false" flipV="false" rot="0">
              <a:off x="0" y="0"/>
              <a:ext cx="1677639" cy="812800"/>
            </a:xfrm>
            <a:custGeom>
              <a:avLst/>
              <a:gdLst/>
              <a:ahLst/>
              <a:cxnLst/>
              <a:rect r="r" b="b" t="t" l="l"/>
              <a:pathLst>
                <a:path h="812800" w="1677639">
                  <a:moveTo>
                    <a:pt x="0" y="0"/>
                  </a:moveTo>
                  <a:lnTo>
                    <a:pt x="1677639" y="0"/>
                  </a:lnTo>
                  <a:lnTo>
                    <a:pt x="1677639" y="812800"/>
                  </a:lnTo>
                  <a:lnTo>
                    <a:pt x="0" y="812800"/>
                  </a:lnTo>
                  <a:close/>
                </a:path>
              </a:pathLst>
            </a:custGeom>
            <a:blipFill>
              <a:blip r:embed="rId4"/>
              <a:stretch>
                <a:fillRect l="0" t="-18757" r="0" b="-18757"/>
              </a:stretch>
            </a:blipFill>
          </p:spPr>
        </p:sp>
      </p:grpSp>
      <p:grpSp>
        <p:nvGrpSpPr>
          <p:cNvPr name="Group 8" id="8"/>
          <p:cNvGrpSpPr/>
          <p:nvPr/>
        </p:nvGrpSpPr>
        <p:grpSpPr>
          <a:xfrm rot="0">
            <a:off x="12635832" y="5243096"/>
            <a:ext cx="5652168" cy="5043904"/>
            <a:chOff x="0" y="0"/>
            <a:chExt cx="875669" cy="781433"/>
          </a:xfrm>
        </p:grpSpPr>
        <p:sp>
          <p:nvSpPr>
            <p:cNvPr name="Freeform 9" id="9"/>
            <p:cNvSpPr/>
            <p:nvPr/>
          </p:nvSpPr>
          <p:spPr>
            <a:xfrm flipH="false" flipV="false" rot="0">
              <a:off x="0" y="0"/>
              <a:ext cx="875669" cy="781433"/>
            </a:xfrm>
            <a:custGeom>
              <a:avLst/>
              <a:gdLst/>
              <a:ahLst/>
              <a:cxnLst/>
              <a:rect r="r" b="b" t="t" l="l"/>
              <a:pathLst>
                <a:path h="781433" w="875669">
                  <a:moveTo>
                    <a:pt x="0" y="0"/>
                  </a:moveTo>
                  <a:lnTo>
                    <a:pt x="875669" y="0"/>
                  </a:lnTo>
                  <a:lnTo>
                    <a:pt x="875669" y="781433"/>
                  </a:lnTo>
                  <a:lnTo>
                    <a:pt x="0" y="781433"/>
                  </a:lnTo>
                  <a:close/>
                </a:path>
              </a:pathLst>
            </a:custGeom>
            <a:blipFill>
              <a:blip r:embed="rId5"/>
              <a:stretch>
                <a:fillRect l="-16970" t="0" r="-16970" b="0"/>
              </a:stretch>
            </a:blipFill>
          </p:spPr>
        </p:sp>
      </p:grpSp>
      <p:grpSp>
        <p:nvGrpSpPr>
          <p:cNvPr name="Group 10" id="10"/>
          <p:cNvGrpSpPr/>
          <p:nvPr/>
        </p:nvGrpSpPr>
        <p:grpSpPr>
          <a:xfrm rot="0">
            <a:off x="7459367" y="5243096"/>
            <a:ext cx="5246370" cy="5043904"/>
            <a:chOff x="0" y="0"/>
            <a:chExt cx="812800" cy="781433"/>
          </a:xfrm>
        </p:grpSpPr>
        <p:sp>
          <p:nvSpPr>
            <p:cNvPr name="Freeform 11" id="11"/>
            <p:cNvSpPr/>
            <p:nvPr/>
          </p:nvSpPr>
          <p:spPr>
            <a:xfrm flipH="false" flipV="false" rot="0">
              <a:off x="0" y="0"/>
              <a:ext cx="812800" cy="781433"/>
            </a:xfrm>
            <a:custGeom>
              <a:avLst/>
              <a:gdLst/>
              <a:ahLst/>
              <a:cxnLst/>
              <a:rect r="r" b="b" t="t" l="l"/>
              <a:pathLst>
                <a:path h="781433" w="812800">
                  <a:moveTo>
                    <a:pt x="0" y="0"/>
                  </a:moveTo>
                  <a:lnTo>
                    <a:pt x="812800" y="0"/>
                  </a:lnTo>
                  <a:lnTo>
                    <a:pt x="812800" y="781433"/>
                  </a:lnTo>
                  <a:lnTo>
                    <a:pt x="0" y="781433"/>
                  </a:lnTo>
                  <a:close/>
                </a:path>
              </a:pathLst>
            </a:custGeom>
            <a:blipFill>
              <a:blip r:embed="rId6"/>
              <a:stretch>
                <a:fillRect l="-22150" t="0" r="-22150" b="0"/>
              </a:stretch>
            </a:blipFill>
          </p:spPr>
        </p:sp>
      </p:grpSp>
      <p:sp>
        <p:nvSpPr>
          <p:cNvPr name="AutoShape 12" id="12"/>
          <p:cNvSpPr/>
          <p:nvPr/>
        </p:nvSpPr>
        <p:spPr>
          <a:xfrm rot="0">
            <a:off x="10029650" y="754051"/>
            <a:ext cx="105804" cy="8796858"/>
          </a:xfrm>
          <a:prstGeom prst="rect">
            <a:avLst/>
          </a:prstGeom>
          <a:solidFill>
            <a:srgbClr val="264C3D"/>
          </a:solidFill>
        </p:spPr>
      </p:sp>
      <p:sp>
        <p:nvSpPr>
          <p:cNvPr name="Freeform 13" id="13"/>
          <p:cNvSpPr/>
          <p:nvPr/>
        </p:nvSpPr>
        <p:spPr>
          <a:xfrm flipH="false" flipV="false" rot="0">
            <a:off x="9676643" y="6197531"/>
            <a:ext cx="811818" cy="811818"/>
          </a:xfrm>
          <a:custGeom>
            <a:avLst/>
            <a:gdLst/>
            <a:ahLst/>
            <a:cxnLst/>
            <a:rect r="r" b="b" t="t" l="l"/>
            <a:pathLst>
              <a:path h="811818" w="811818">
                <a:moveTo>
                  <a:pt x="0" y="0"/>
                </a:moveTo>
                <a:lnTo>
                  <a:pt x="811818" y="0"/>
                </a:lnTo>
                <a:lnTo>
                  <a:pt x="811818" y="811818"/>
                </a:lnTo>
                <a:lnTo>
                  <a:pt x="0" y="8118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676643" y="348141"/>
            <a:ext cx="811818" cy="811818"/>
          </a:xfrm>
          <a:custGeom>
            <a:avLst/>
            <a:gdLst/>
            <a:ahLst/>
            <a:cxnLst/>
            <a:rect r="r" b="b" t="t" l="l"/>
            <a:pathLst>
              <a:path h="811818" w="811818">
                <a:moveTo>
                  <a:pt x="0" y="0"/>
                </a:moveTo>
                <a:lnTo>
                  <a:pt x="811818" y="0"/>
                </a:lnTo>
                <a:lnTo>
                  <a:pt x="811818" y="811819"/>
                </a:lnTo>
                <a:lnTo>
                  <a:pt x="0" y="8118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676643" y="9144999"/>
            <a:ext cx="811818" cy="811818"/>
          </a:xfrm>
          <a:custGeom>
            <a:avLst/>
            <a:gdLst/>
            <a:ahLst/>
            <a:cxnLst/>
            <a:rect r="r" b="b" t="t" l="l"/>
            <a:pathLst>
              <a:path h="811818" w="811818">
                <a:moveTo>
                  <a:pt x="0" y="0"/>
                </a:moveTo>
                <a:lnTo>
                  <a:pt x="811818" y="0"/>
                </a:lnTo>
                <a:lnTo>
                  <a:pt x="811818" y="811818"/>
                </a:lnTo>
                <a:lnTo>
                  <a:pt x="0" y="8118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9676643" y="3280427"/>
            <a:ext cx="811818" cy="811818"/>
          </a:xfrm>
          <a:custGeom>
            <a:avLst/>
            <a:gdLst/>
            <a:ahLst/>
            <a:cxnLst/>
            <a:rect r="r" b="b" t="t" l="l"/>
            <a:pathLst>
              <a:path h="811818" w="811818">
                <a:moveTo>
                  <a:pt x="0" y="0"/>
                </a:moveTo>
                <a:lnTo>
                  <a:pt x="811818" y="0"/>
                </a:lnTo>
                <a:lnTo>
                  <a:pt x="811818" y="811819"/>
                </a:lnTo>
                <a:lnTo>
                  <a:pt x="0" y="8118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0978733" y="87301"/>
            <a:ext cx="6280567" cy="1304925"/>
          </a:xfrm>
          <a:prstGeom prst="rect">
            <a:avLst/>
          </a:prstGeom>
        </p:spPr>
        <p:txBody>
          <a:bodyPr anchor="t" rtlCol="false" tIns="0" lIns="0" bIns="0" rIns="0">
            <a:spAutoFit/>
          </a:bodyPr>
          <a:lstStyle/>
          <a:p>
            <a:pPr marL="0" indent="0" lvl="0">
              <a:lnSpc>
                <a:spcPts val="5083"/>
              </a:lnSpc>
              <a:spcBef>
                <a:spcPct val="0"/>
              </a:spcBef>
            </a:pPr>
            <a:r>
              <a:rPr lang="en-US" sz="4236">
                <a:solidFill>
                  <a:srgbClr val="264C3D"/>
                </a:solidFill>
                <a:latin typeface="Arita Buri Bold"/>
              </a:rPr>
              <a:t>Animal Rescue programmes</a:t>
            </a:r>
          </a:p>
        </p:txBody>
      </p:sp>
      <p:sp>
        <p:nvSpPr>
          <p:cNvPr name="TextBox 18" id="18"/>
          <p:cNvSpPr txBox="true"/>
          <p:nvPr/>
        </p:nvSpPr>
        <p:spPr>
          <a:xfrm rot="0">
            <a:off x="302964" y="2312577"/>
            <a:ext cx="7156403" cy="5765788"/>
          </a:xfrm>
          <a:prstGeom prst="rect">
            <a:avLst/>
          </a:prstGeom>
        </p:spPr>
        <p:txBody>
          <a:bodyPr anchor="t" rtlCol="false" tIns="0" lIns="0" bIns="0" rIns="0">
            <a:spAutoFit/>
          </a:bodyPr>
          <a:lstStyle/>
          <a:p>
            <a:pPr algn="ctr" marL="0" indent="0" lvl="0">
              <a:lnSpc>
                <a:spcPts val="6501"/>
              </a:lnSpc>
            </a:pPr>
            <a:r>
              <a:rPr lang="en-US" sz="5000">
                <a:solidFill>
                  <a:srgbClr val="13221C"/>
                </a:solidFill>
                <a:latin typeface="Arita Buri Bold"/>
              </a:rPr>
              <a:t>Long term plan of </a:t>
            </a:r>
            <a:r>
              <a:rPr lang="en-US" sz="5000">
                <a:solidFill>
                  <a:srgbClr val="05AD34"/>
                </a:solidFill>
                <a:latin typeface="Arita Buri Bold Bold"/>
              </a:rPr>
              <a:t>PetClicks</a:t>
            </a:r>
            <a:r>
              <a:rPr lang="en-US" sz="5000">
                <a:solidFill>
                  <a:srgbClr val="13221C"/>
                </a:solidFill>
                <a:latin typeface="Arita Buri Bold"/>
              </a:rPr>
              <a:t> is to ensure animal safety all around the world, prevent animal cruelty and protect animal rights.</a:t>
            </a:r>
          </a:p>
        </p:txBody>
      </p:sp>
      <p:sp>
        <p:nvSpPr>
          <p:cNvPr name="TextBox 19" id="19"/>
          <p:cNvSpPr txBox="true"/>
          <p:nvPr/>
        </p:nvSpPr>
        <p:spPr>
          <a:xfrm rot="0">
            <a:off x="10978733" y="3021101"/>
            <a:ext cx="6280567" cy="1304925"/>
          </a:xfrm>
          <a:prstGeom prst="rect">
            <a:avLst/>
          </a:prstGeom>
        </p:spPr>
        <p:txBody>
          <a:bodyPr anchor="t" rtlCol="false" tIns="0" lIns="0" bIns="0" rIns="0">
            <a:spAutoFit/>
          </a:bodyPr>
          <a:lstStyle/>
          <a:p>
            <a:pPr marL="0" indent="0" lvl="0">
              <a:lnSpc>
                <a:spcPts val="5083"/>
              </a:lnSpc>
              <a:spcBef>
                <a:spcPct val="0"/>
              </a:spcBef>
            </a:pPr>
            <a:r>
              <a:rPr lang="en-US" sz="4236">
                <a:solidFill>
                  <a:srgbClr val="264C3D"/>
                </a:solidFill>
                <a:latin typeface="Arita Buri Bold"/>
              </a:rPr>
              <a:t>Programmes to protect endangered species</a:t>
            </a:r>
          </a:p>
        </p:txBody>
      </p:sp>
      <p:sp>
        <p:nvSpPr>
          <p:cNvPr name="TextBox 20" id="20"/>
          <p:cNvSpPr txBox="true"/>
          <p:nvPr/>
        </p:nvSpPr>
        <p:spPr>
          <a:xfrm rot="0">
            <a:off x="10978733" y="5617603"/>
            <a:ext cx="6280567" cy="1943100"/>
          </a:xfrm>
          <a:prstGeom prst="rect">
            <a:avLst/>
          </a:prstGeom>
        </p:spPr>
        <p:txBody>
          <a:bodyPr anchor="t" rtlCol="false" tIns="0" lIns="0" bIns="0" rIns="0">
            <a:spAutoFit/>
          </a:bodyPr>
          <a:lstStyle/>
          <a:p>
            <a:pPr marL="0" indent="0" lvl="0">
              <a:lnSpc>
                <a:spcPts val="5083"/>
              </a:lnSpc>
              <a:spcBef>
                <a:spcPct val="0"/>
              </a:spcBef>
            </a:pPr>
            <a:r>
              <a:rPr lang="en-US" sz="4236">
                <a:solidFill>
                  <a:srgbClr val="264C3D"/>
                </a:solidFill>
                <a:latin typeface="Arita Buri Bold"/>
              </a:rPr>
              <a:t>Raise voice against environmental destruction</a:t>
            </a:r>
          </a:p>
        </p:txBody>
      </p:sp>
      <p:sp>
        <p:nvSpPr>
          <p:cNvPr name="TextBox 21" id="21"/>
          <p:cNvSpPr txBox="true"/>
          <p:nvPr/>
        </p:nvSpPr>
        <p:spPr>
          <a:xfrm rot="0">
            <a:off x="10978733" y="8777251"/>
            <a:ext cx="6280567" cy="1304925"/>
          </a:xfrm>
          <a:prstGeom prst="rect">
            <a:avLst/>
          </a:prstGeom>
        </p:spPr>
        <p:txBody>
          <a:bodyPr anchor="t" rtlCol="false" tIns="0" lIns="0" bIns="0" rIns="0">
            <a:spAutoFit/>
          </a:bodyPr>
          <a:lstStyle/>
          <a:p>
            <a:pPr marL="0" indent="0" lvl="0">
              <a:lnSpc>
                <a:spcPts val="5083"/>
              </a:lnSpc>
              <a:spcBef>
                <a:spcPct val="0"/>
              </a:spcBef>
            </a:pPr>
            <a:r>
              <a:rPr lang="en-US" sz="4236">
                <a:solidFill>
                  <a:srgbClr val="264C3D"/>
                </a:solidFill>
                <a:latin typeface="Arita Buri Bold"/>
              </a:rPr>
              <a:t>Advancing the revenue avenues furthermore.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96509" y="5143500"/>
            <a:ext cx="11094983" cy="11094983"/>
          </a:xfrm>
          <a:custGeom>
            <a:avLst/>
            <a:gdLst/>
            <a:ahLst/>
            <a:cxnLst/>
            <a:rect r="r" b="b" t="t" l="l"/>
            <a:pathLst>
              <a:path h="11094983" w="11094983">
                <a:moveTo>
                  <a:pt x="0" y="0"/>
                </a:moveTo>
                <a:lnTo>
                  <a:pt x="11094982" y="0"/>
                </a:lnTo>
                <a:lnTo>
                  <a:pt x="11094982" y="11094983"/>
                </a:lnTo>
                <a:lnTo>
                  <a:pt x="0" y="110949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64928" y="1125971"/>
            <a:ext cx="1336228" cy="396441"/>
          </a:xfrm>
          <a:prstGeom prst="rect">
            <a:avLst/>
          </a:prstGeom>
        </p:spPr>
        <p:txBody>
          <a:bodyPr anchor="t" rtlCol="false" tIns="0" lIns="0" bIns="0" rIns="0">
            <a:spAutoFit/>
          </a:bodyPr>
          <a:lstStyle/>
          <a:p>
            <a:pPr>
              <a:lnSpc>
                <a:spcPts val="3348"/>
              </a:lnSpc>
            </a:pPr>
            <a:r>
              <a:rPr lang="en-US" sz="2392">
                <a:solidFill>
                  <a:srgbClr val="FFFFFF"/>
                </a:solidFill>
                <a:latin typeface="Montserrat"/>
              </a:rPr>
              <a:t>Apps</a:t>
            </a:r>
          </a:p>
        </p:txBody>
      </p:sp>
      <p:sp>
        <p:nvSpPr>
          <p:cNvPr name="Freeform 4" id="4"/>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305096" y="3249866"/>
            <a:ext cx="11677809" cy="646431"/>
          </a:xfrm>
          <a:prstGeom prst="rect">
            <a:avLst/>
          </a:prstGeom>
        </p:spPr>
        <p:txBody>
          <a:bodyPr anchor="t" rtlCol="false" tIns="0" lIns="0" bIns="0" rIns="0">
            <a:spAutoFit/>
          </a:bodyPr>
          <a:lstStyle/>
          <a:p>
            <a:pPr algn="ctr">
              <a:lnSpc>
                <a:spcPts val="5319"/>
              </a:lnSpc>
            </a:pPr>
            <a:r>
              <a:rPr lang="en-US" sz="3799">
                <a:solidFill>
                  <a:srgbClr val="000000"/>
                </a:solidFill>
                <a:latin typeface="Montserrat Bold"/>
              </a:rPr>
              <a:t>Preserving Animal life, Powering Prosperity.</a:t>
            </a:r>
          </a:p>
        </p:txBody>
      </p:sp>
      <p:sp>
        <p:nvSpPr>
          <p:cNvPr name="TextBox 6" id="6"/>
          <p:cNvSpPr txBox="true"/>
          <p:nvPr/>
        </p:nvSpPr>
        <p:spPr>
          <a:xfrm rot="0">
            <a:off x="4352709" y="1085850"/>
            <a:ext cx="9582583" cy="993013"/>
          </a:xfrm>
          <a:prstGeom prst="rect">
            <a:avLst/>
          </a:prstGeom>
        </p:spPr>
        <p:txBody>
          <a:bodyPr anchor="t" rtlCol="false" tIns="0" lIns="0" bIns="0" rIns="0">
            <a:spAutoFit/>
          </a:bodyPr>
          <a:lstStyle/>
          <a:p>
            <a:pPr algn="ctr">
              <a:lnSpc>
                <a:spcPts val="7633"/>
              </a:lnSpc>
            </a:pPr>
            <a:r>
              <a:rPr lang="en-US" sz="6939">
                <a:solidFill>
                  <a:srgbClr val="000000"/>
                </a:solidFill>
                <a:latin typeface="Barlow SemiCondensed Bold"/>
              </a:rPr>
              <a:t>TEAM ONEZERO</a:t>
            </a:r>
          </a:p>
        </p:txBody>
      </p:sp>
      <p:grpSp>
        <p:nvGrpSpPr>
          <p:cNvPr name="Group 7" id="7"/>
          <p:cNvGrpSpPr/>
          <p:nvPr/>
        </p:nvGrpSpPr>
        <p:grpSpPr>
          <a:xfrm rot="0">
            <a:off x="2364928" y="5426306"/>
            <a:ext cx="6441993" cy="3267269"/>
            <a:chOff x="0" y="0"/>
            <a:chExt cx="2350057" cy="1191908"/>
          </a:xfrm>
        </p:grpSpPr>
        <p:sp>
          <p:nvSpPr>
            <p:cNvPr name="Freeform 8" id="8"/>
            <p:cNvSpPr/>
            <p:nvPr/>
          </p:nvSpPr>
          <p:spPr>
            <a:xfrm flipH="false" flipV="false" rot="0">
              <a:off x="0" y="0"/>
              <a:ext cx="2350057" cy="1191909"/>
            </a:xfrm>
            <a:custGeom>
              <a:avLst/>
              <a:gdLst/>
              <a:ahLst/>
              <a:cxnLst/>
              <a:rect r="r" b="b" t="t" l="l"/>
              <a:pathLst>
                <a:path h="1191909" w="2350057">
                  <a:moveTo>
                    <a:pt x="2225597" y="1191908"/>
                  </a:moveTo>
                  <a:lnTo>
                    <a:pt x="124460" y="1191908"/>
                  </a:lnTo>
                  <a:cubicBezTo>
                    <a:pt x="55880" y="1191908"/>
                    <a:pt x="0" y="1136028"/>
                    <a:pt x="0" y="1067448"/>
                  </a:cubicBezTo>
                  <a:lnTo>
                    <a:pt x="0" y="124460"/>
                  </a:lnTo>
                  <a:cubicBezTo>
                    <a:pt x="0" y="55880"/>
                    <a:pt x="55880" y="0"/>
                    <a:pt x="124460" y="0"/>
                  </a:cubicBezTo>
                  <a:lnTo>
                    <a:pt x="2225597" y="0"/>
                  </a:lnTo>
                  <a:cubicBezTo>
                    <a:pt x="2294177" y="0"/>
                    <a:pt x="2350057" y="55880"/>
                    <a:pt x="2350057" y="124460"/>
                  </a:cubicBezTo>
                  <a:lnTo>
                    <a:pt x="2350057" y="1067449"/>
                  </a:lnTo>
                  <a:cubicBezTo>
                    <a:pt x="2350057" y="1136028"/>
                    <a:pt x="2294177" y="1191909"/>
                    <a:pt x="2225597" y="1191909"/>
                  </a:cubicBezTo>
                  <a:close/>
                </a:path>
              </a:pathLst>
            </a:custGeom>
            <a:solidFill>
              <a:srgbClr val="DC3DAA"/>
            </a:solidFill>
          </p:spPr>
        </p:sp>
      </p:grpSp>
      <p:grpSp>
        <p:nvGrpSpPr>
          <p:cNvPr name="Group 9" id="9"/>
          <p:cNvGrpSpPr/>
          <p:nvPr/>
        </p:nvGrpSpPr>
        <p:grpSpPr>
          <a:xfrm rot="0">
            <a:off x="9761947" y="5426306"/>
            <a:ext cx="6441993" cy="3267269"/>
            <a:chOff x="0" y="0"/>
            <a:chExt cx="2350057" cy="1191908"/>
          </a:xfrm>
        </p:grpSpPr>
        <p:sp>
          <p:nvSpPr>
            <p:cNvPr name="Freeform 10" id="10"/>
            <p:cNvSpPr/>
            <p:nvPr/>
          </p:nvSpPr>
          <p:spPr>
            <a:xfrm flipH="false" flipV="false" rot="0">
              <a:off x="0" y="0"/>
              <a:ext cx="2350057" cy="1191909"/>
            </a:xfrm>
            <a:custGeom>
              <a:avLst/>
              <a:gdLst/>
              <a:ahLst/>
              <a:cxnLst/>
              <a:rect r="r" b="b" t="t" l="l"/>
              <a:pathLst>
                <a:path h="1191909" w="2350057">
                  <a:moveTo>
                    <a:pt x="2225597" y="1191908"/>
                  </a:moveTo>
                  <a:lnTo>
                    <a:pt x="124460" y="1191908"/>
                  </a:lnTo>
                  <a:cubicBezTo>
                    <a:pt x="55880" y="1191908"/>
                    <a:pt x="0" y="1136028"/>
                    <a:pt x="0" y="1067448"/>
                  </a:cubicBezTo>
                  <a:lnTo>
                    <a:pt x="0" y="124460"/>
                  </a:lnTo>
                  <a:cubicBezTo>
                    <a:pt x="0" y="55880"/>
                    <a:pt x="55880" y="0"/>
                    <a:pt x="124460" y="0"/>
                  </a:cubicBezTo>
                  <a:lnTo>
                    <a:pt x="2225597" y="0"/>
                  </a:lnTo>
                  <a:cubicBezTo>
                    <a:pt x="2294177" y="0"/>
                    <a:pt x="2350057" y="55880"/>
                    <a:pt x="2350057" y="124460"/>
                  </a:cubicBezTo>
                  <a:lnTo>
                    <a:pt x="2350057" y="1067449"/>
                  </a:lnTo>
                  <a:cubicBezTo>
                    <a:pt x="2350057" y="1136028"/>
                    <a:pt x="2294177" y="1191909"/>
                    <a:pt x="2225597" y="1191909"/>
                  </a:cubicBezTo>
                  <a:close/>
                </a:path>
              </a:pathLst>
            </a:custGeom>
            <a:solidFill>
              <a:srgbClr val="DC3DAA"/>
            </a:solidFill>
          </p:spPr>
        </p:sp>
      </p:grpSp>
      <p:sp>
        <p:nvSpPr>
          <p:cNvPr name="Freeform 11" id="11"/>
          <p:cNvSpPr/>
          <p:nvPr/>
        </p:nvSpPr>
        <p:spPr>
          <a:xfrm flipH="false" flipV="false" rot="0">
            <a:off x="2504110" y="5792469"/>
            <a:ext cx="2564077" cy="2564077"/>
          </a:xfrm>
          <a:custGeom>
            <a:avLst/>
            <a:gdLst/>
            <a:ahLst/>
            <a:cxnLst/>
            <a:rect r="r" b="b" t="t" l="l"/>
            <a:pathLst>
              <a:path h="2564077" w="2564077">
                <a:moveTo>
                  <a:pt x="0" y="0"/>
                </a:moveTo>
                <a:lnTo>
                  <a:pt x="2564077" y="0"/>
                </a:lnTo>
                <a:lnTo>
                  <a:pt x="2564077" y="2564077"/>
                </a:lnTo>
                <a:lnTo>
                  <a:pt x="0" y="25640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2724832" y="6013190"/>
            <a:ext cx="2122633" cy="212263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4" id="14"/>
          <p:cNvGrpSpPr/>
          <p:nvPr/>
        </p:nvGrpSpPr>
        <p:grpSpPr>
          <a:xfrm rot="0">
            <a:off x="2877141" y="6150936"/>
            <a:ext cx="1818015" cy="1818008"/>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13643" t="0" r="-13643" b="0"/>
              </a:stretch>
            </a:blipFill>
          </p:spPr>
        </p:sp>
      </p:grpSp>
      <p:sp>
        <p:nvSpPr>
          <p:cNvPr name="TextBox 16" id="16"/>
          <p:cNvSpPr txBox="true"/>
          <p:nvPr/>
        </p:nvSpPr>
        <p:spPr>
          <a:xfrm rot="0">
            <a:off x="5068187" y="6248422"/>
            <a:ext cx="2966013" cy="645855"/>
          </a:xfrm>
          <a:prstGeom prst="rect">
            <a:avLst/>
          </a:prstGeom>
        </p:spPr>
        <p:txBody>
          <a:bodyPr anchor="t" rtlCol="false" tIns="0" lIns="0" bIns="0" rIns="0">
            <a:spAutoFit/>
          </a:bodyPr>
          <a:lstStyle/>
          <a:p>
            <a:pPr>
              <a:lnSpc>
                <a:spcPts val="5100"/>
              </a:lnSpc>
            </a:pPr>
            <a:r>
              <a:rPr lang="en-US" sz="4113">
                <a:solidFill>
                  <a:srgbClr val="FFFFFF"/>
                </a:solidFill>
                <a:latin typeface="Barlow SemiCondensed Bold"/>
              </a:rPr>
              <a:t>YASHAN W. V.</a:t>
            </a:r>
          </a:p>
        </p:txBody>
      </p:sp>
      <p:sp>
        <p:nvSpPr>
          <p:cNvPr name="TextBox 17" id="17"/>
          <p:cNvSpPr txBox="true"/>
          <p:nvPr/>
        </p:nvSpPr>
        <p:spPr>
          <a:xfrm rot="0">
            <a:off x="5068187" y="7074507"/>
            <a:ext cx="3315455" cy="730713"/>
          </a:xfrm>
          <a:prstGeom prst="rect">
            <a:avLst/>
          </a:prstGeom>
        </p:spPr>
        <p:txBody>
          <a:bodyPr anchor="t" rtlCol="false" tIns="0" lIns="0" bIns="0" rIns="0">
            <a:spAutoFit/>
          </a:bodyPr>
          <a:lstStyle/>
          <a:p>
            <a:pPr>
              <a:lnSpc>
                <a:spcPts val="2986"/>
              </a:lnSpc>
            </a:pPr>
            <a:r>
              <a:rPr lang="en-US" sz="2408">
                <a:solidFill>
                  <a:srgbClr val="FFFFFF"/>
                </a:solidFill>
                <a:latin typeface="Montserrat"/>
              </a:rPr>
              <a:t>University of Peradeniya</a:t>
            </a:r>
          </a:p>
        </p:txBody>
      </p:sp>
      <p:sp>
        <p:nvSpPr>
          <p:cNvPr name="Freeform 18" id="18"/>
          <p:cNvSpPr/>
          <p:nvPr/>
        </p:nvSpPr>
        <p:spPr>
          <a:xfrm flipH="false" flipV="false" rot="0">
            <a:off x="9761947" y="5777902"/>
            <a:ext cx="2564077" cy="2564077"/>
          </a:xfrm>
          <a:custGeom>
            <a:avLst/>
            <a:gdLst/>
            <a:ahLst/>
            <a:cxnLst/>
            <a:rect r="r" b="b" t="t" l="l"/>
            <a:pathLst>
              <a:path h="2564077" w="2564077">
                <a:moveTo>
                  <a:pt x="0" y="0"/>
                </a:moveTo>
                <a:lnTo>
                  <a:pt x="2564077" y="0"/>
                </a:lnTo>
                <a:lnTo>
                  <a:pt x="2564077" y="2564076"/>
                </a:lnTo>
                <a:lnTo>
                  <a:pt x="0" y="25640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9982669" y="6013190"/>
            <a:ext cx="2122633" cy="2122633"/>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1" id="21"/>
          <p:cNvGrpSpPr/>
          <p:nvPr/>
        </p:nvGrpSpPr>
        <p:grpSpPr>
          <a:xfrm rot="0">
            <a:off x="10134978" y="6165503"/>
            <a:ext cx="1818015" cy="1818008"/>
            <a:chOff x="0" y="0"/>
            <a:chExt cx="6350000" cy="6349975"/>
          </a:xfrm>
        </p:grpSpPr>
        <p:sp>
          <p:nvSpPr>
            <p:cNvPr name="Freeform 22" id="2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0" t="-23631" r="0" b="-23631"/>
              </a:stretch>
            </a:blipFill>
          </p:spPr>
        </p:sp>
      </p:grpSp>
      <p:sp>
        <p:nvSpPr>
          <p:cNvPr name="TextBox 23" id="23"/>
          <p:cNvSpPr txBox="true"/>
          <p:nvPr/>
        </p:nvSpPr>
        <p:spPr>
          <a:xfrm rot="0">
            <a:off x="12545099" y="5994140"/>
            <a:ext cx="2966013" cy="1199829"/>
          </a:xfrm>
          <a:prstGeom prst="rect">
            <a:avLst/>
          </a:prstGeom>
        </p:spPr>
        <p:txBody>
          <a:bodyPr anchor="t" rtlCol="false" tIns="0" lIns="0" bIns="0" rIns="0">
            <a:spAutoFit/>
          </a:bodyPr>
          <a:lstStyle/>
          <a:p>
            <a:pPr>
              <a:lnSpc>
                <a:spcPts val="4728"/>
              </a:lnSpc>
            </a:pPr>
            <a:r>
              <a:rPr lang="en-US" sz="3813">
                <a:solidFill>
                  <a:srgbClr val="FFFFFF"/>
                </a:solidFill>
                <a:latin typeface="Barlow SemiCondensed Bold"/>
              </a:rPr>
              <a:t>ANGAMMANA A. N. K.</a:t>
            </a:r>
          </a:p>
        </p:txBody>
      </p:sp>
      <p:sp>
        <p:nvSpPr>
          <p:cNvPr name="TextBox 24" id="24"/>
          <p:cNvSpPr txBox="true"/>
          <p:nvPr/>
        </p:nvSpPr>
        <p:spPr>
          <a:xfrm rot="0">
            <a:off x="12545099" y="7405111"/>
            <a:ext cx="3315455" cy="730713"/>
          </a:xfrm>
          <a:prstGeom prst="rect">
            <a:avLst/>
          </a:prstGeom>
        </p:spPr>
        <p:txBody>
          <a:bodyPr anchor="t" rtlCol="false" tIns="0" lIns="0" bIns="0" rIns="0">
            <a:spAutoFit/>
          </a:bodyPr>
          <a:lstStyle/>
          <a:p>
            <a:pPr>
              <a:lnSpc>
                <a:spcPts val="2986"/>
              </a:lnSpc>
            </a:pPr>
            <a:r>
              <a:rPr lang="en-US" sz="2408">
                <a:solidFill>
                  <a:srgbClr val="FFFFFF"/>
                </a:solidFill>
                <a:latin typeface="Montserrat"/>
              </a:rPr>
              <a:t>University of Moratuwa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36447" y="3929580"/>
            <a:ext cx="1296594" cy="1424828"/>
          </a:xfrm>
          <a:custGeom>
            <a:avLst/>
            <a:gdLst/>
            <a:ahLst/>
            <a:cxnLst/>
            <a:rect r="r" b="b" t="t" l="l"/>
            <a:pathLst>
              <a:path h="1424828" w="1296594">
                <a:moveTo>
                  <a:pt x="0" y="0"/>
                </a:moveTo>
                <a:lnTo>
                  <a:pt x="1296594" y="0"/>
                </a:lnTo>
                <a:lnTo>
                  <a:pt x="1296594" y="1424828"/>
                </a:lnTo>
                <a:lnTo>
                  <a:pt x="0" y="1424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969955" y="3929580"/>
            <a:ext cx="1437406" cy="1424828"/>
          </a:xfrm>
          <a:custGeom>
            <a:avLst/>
            <a:gdLst/>
            <a:ahLst/>
            <a:cxnLst/>
            <a:rect r="r" b="b" t="t" l="l"/>
            <a:pathLst>
              <a:path h="1424828" w="1437406">
                <a:moveTo>
                  <a:pt x="0" y="0"/>
                </a:moveTo>
                <a:lnTo>
                  <a:pt x="1437406" y="0"/>
                </a:lnTo>
                <a:lnTo>
                  <a:pt x="1437406" y="1424828"/>
                </a:lnTo>
                <a:lnTo>
                  <a:pt x="0" y="14248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3944276" y="3929580"/>
            <a:ext cx="1170140" cy="1424828"/>
          </a:xfrm>
          <a:custGeom>
            <a:avLst/>
            <a:gdLst/>
            <a:ahLst/>
            <a:cxnLst/>
            <a:rect r="r" b="b" t="t" l="l"/>
            <a:pathLst>
              <a:path h="1424828" w="1170140">
                <a:moveTo>
                  <a:pt x="0" y="0"/>
                </a:moveTo>
                <a:lnTo>
                  <a:pt x="1170140" y="0"/>
                </a:lnTo>
                <a:lnTo>
                  <a:pt x="1170140" y="1424828"/>
                </a:lnTo>
                <a:lnTo>
                  <a:pt x="0" y="1424828"/>
                </a:lnTo>
                <a:lnTo>
                  <a:pt x="0" y="0"/>
                </a:lnTo>
                <a:close/>
              </a:path>
            </a:pathLst>
          </a:custGeom>
          <a:blipFill>
            <a:blip r:embed="rId9"/>
            <a:stretch>
              <a:fillRect l="0" t="0" r="0" b="0"/>
            </a:stretch>
          </a:blipFill>
        </p:spPr>
      </p:sp>
      <p:sp>
        <p:nvSpPr>
          <p:cNvPr name="Freeform 7" id="7"/>
          <p:cNvSpPr/>
          <p:nvPr/>
        </p:nvSpPr>
        <p:spPr>
          <a:xfrm flipH="false" flipV="false" rot="0">
            <a:off x="2280371" y="7144615"/>
            <a:ext cx="1424828" cy="1424828"/>
          </a:xfrm>
          <a:custGeom>
            <a:avLst/>
            <a:gdLst/>
            <a:ahLst/>
            <a:cxnLst/>
            <a:rect r="r" b="b" t="t" l="l"/>
            <a:pathLst>
              <a:path h="1424828" w="1424828">
                <a:moveTo>
                  <a:pt x="0" y="0"/>
                </a:moveTo>
                <a:lnTo>
                  <a:pt x="1424828" y="0"/>
                </a:lnTo>
                <a:lnTo>
                  <a:pt x="1424828" y="1424829"/>
                </a:lnTo>
                <a:lnTo>
                  <a:pt x="0" y="14248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171680" y="7172325"/>
            <a:ext cx="1472691" cy="1424828"/>
          </a:xfrm>
          <a:custGeom>
            <a:avLst/>
            <a:gdLst/>
            <a:ahLst/>
            <a:cxnLst/>
            <a:rect r="r" b="b" t="t" l="l"/>
            <a:pathLst>
              <a:path h="1424828" w="1472691">
                <a:moveTo>
                  <a:pt x="0" y="0"/>
                </a:moveTo>
                <a:lnTo>
                  <a:pt x="1472691" y="0"/>
                </a:lnTo>
                <a:lnTo>
                  <a:pt x="1472691" y="1424828"/>
                </a:lnTo>
                <a:lnTo>
                  <a:pt x="0" y="14248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3745314" y="8439150"/>
            <a:ext cx="2738203" cy="1413597"/>
          </a:xfrm>
          <a:custGeom>
            <a:avLst/>
            <a:gdLst/>
            <a:ahLst/>
            <a:cxnLst/>
            <a:rect r="r" b="b" t="t" l="l"/>
            <a:pathLst>
              <a:path h="1413597" w="2738203">
                <a:moveTo>
                  <a:pt x="0" y="0"/>
                </a:moveTo>
                <a:lnTo>
                  <a:pt x="2738203" y="0"/>
                </a:lnTo>
                <a:lnTo>
                  <a:pt x="2738203" y="1413597"/>
                </a:lnTo>
                <a:lnTo>
                  <a:pt x="0" y="14135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900656" y="1133114"/>
            <a:ext cx="10570502" cy="993066"/>
          </a:xfrm>
          <a:prstGeom prst="rect">
            <a:avLst/>
          </a:prstGeom>
        </p:spPr>
        <p:txBody>
          <a:bodyPr anchor="t" rtlCol="false" tIns="0" lIns="0" bIns="0" rIns="0">
            <a:spAutoFit/>
          </a:bodyPr>
          <a:lstStyle/>
          <a:p>
            <a:pPr>
              <a:lnSpc>
                <a:spcPts val="7638"/>
              </a:lnSpc>
            </a:pPr>
            <a:r>
              <a:rPr lang="en-US" sz="6944">
                <a:solidFill>
                  <a:srgbClr val="FFFFFF"/>
                </a:solidFill>
                <a:latin typeface="Barlow SemiCondensed Bold"/>
              </a:rPr>
              <a:t>BACKGROUND FOR THE IDEA...</a:t>
            </a:r>
          </a:p>
        </p:txBody>
      </p:sp>
      <p:sp>
        <p:nvSpPr>
          <p:cNvPr name="TextBox 11" id="11"/>
          <p:cNvSpPr txBox="true"/>
          <p:nvPr/>
        </p:nvSpPr>
        <p:spPr>
          <a:xfrm rot="0">
            <a:off x="983017" y="2650055"/>
            <a:ext cx="10075508" cy="793750"/>
          </a:xfrm>
          <a:prstGeom prst="rect">
            <a:avLst/>
          </a:prstGeom>
        </p:spPr>
        <p:txBody>
          <a:bodyPr anchor="t" rtlCol="false" tIns="0" lIns="0" bIns="0" rIns="0">
            <a:spAutoFit/>
          </a:bodyPr>
          <a:lstStyle/>
          <a:p>
            <a:pPr>
              <a:lnSpc>
                <a:spcPts val="6049"/>
              </a:lnSpc>
            </a:pPr>
            <a:r>
              <a:rPr lang="en-US" sz="5499">
                <a:solidFill>
                  <a:srgbClr val="FFDF2B"/>
                </a:solidFill>
                <a:latin typeface="Barlow SemiCondensed Bold"/>
              </a:rPr>
              <a:t>WHAT WE‘VE OBSERVED....</a:t>
            </a:r>
          </a:p>
        </p:txBody>
      </p:sp>
      <p:sp>
        <p:nvSpPr>
          <p:cNvPr name="TextBox 12" id="12"/>
          <p:cNvSpPr txBox="true"/>
          <p:nvPr/>
        </p:nvSpPr>
        <p:spPr>
          <a:xfrm rot="0">
            <a:off x="1028700" y="5496790"/>
            <a:ext cx="3928170" cy="1114425"/>
          </a:xfrm>
          <a:prstGeom prst="rect">
            <a:avLst/>
          </a:prstGeom>
        </p:spPr>
        <p:txBody>
          <a:bodyPr anchor="t" rtlCol="false" tIns="0" lIns="0" bIns="0" rIns="0">
            <a:spAutoFit/>
          </a:bodyPr>
          <a:lstStyle/>
          <a:p>
            <a:pPr algn="ctr">
              <a:lnSpc>
                <a:spcPts val="4199"/>
              </a:lnSpc>
            </a:pPr>
            <a:r>
              <a:rPr lang="en-US" sz="3499">
                <a:solidFill>
                  <a:srgbClr val="FFFFFF"/>
                </a:solidFill>
                <a:latin typeface="Arial"/>
              </a:rPr>
              <a:t>Huge market for pet</a:t>
            </a:r>
          </a:p>
          <a:p>
            <a:pPr algn="ctr">
              <a:lnSpc>
                <a:spcPts val="4199"/>
              </a:lnSpc>
              <a:spcBef>
                <a:spcPct val="0"/>
              </a:spcBef>
            </a:pPr>
            <a:r>
              <a:rPr lang="en-US" sz="3499">
                <a:solidFill>
                  <a:srgbClr val="FFFFFF"/>
                </a:solidFill>
                <a:latin typeface="Arial"/>
              </a:rPr>
              <a:t>products</a:t>
            </a:r>
          </a:p>
        </p:txBody>
      </p:sp>
      <p:sp>
        <p:nvSpPr>
          <p:cNvPr name="TextBox 13" id="13"/>
          <p:cNvSpPr txBox="true"/>
          <p:nvPr/>
        </p:nvSpPr>
        <p:spPr>
          <a:xfrm rot="0">
            <a:off x="6463605" y="5496790"/>
            <a:ext cx="3829050" cy="1114425"/>
          </a:xfrm>
          <a:prstGeom prst="rect">
            <a:avLst/>
          </a:prstGeom>
        </p:spPr>
        <p:txBody>
          <a:bodyPr anchor="t" rtlCol="false" tIns="0" lIns="0" bIns="0" rIns="0">
            <a:spAutoFit/>
          </a:bodyPr>
          <a:lstStyle/>
          <a:p>
            <a:pPr algn="ctr">
              <a:lnSpc>
                <a:spcPts val="4199"/>
              </a:lnSpc>
            </a:pPr>
            <a:r>
              <a:rPr lang="en-US" sz="3499">
                <a:solidFill>
                  <a:srgbClr val="FFFFFF"/>
                </a:solidFill>
                <a:latin typeface="Arial"/>
              </a:rPr>
              <a:t>So many veterinary</a:t>
            </a:r>
          </a:p>
          <a:p>
            <a:pPr algn="ctr">
              <a:lnSpc>
                <a:spcPts val="4199"/>
              </a:lnSpc>
              <a:spcBef>
                <a:spcPct val="0"/>
              </a:spcBef>
            </a:pPr>
            <a:r>
              <a:rPr lang="en-US" sz="3499">
                <a:solidFill>
                  <a:srgbClr val="FFFFFF"/>
                </a:solidFill>
                <a:latin typeface="Arial"/>
              </a:rPr>
              <a:t>services</a:t>
            </a:r>
          </a:p>
        </p:txBody>
      </p:sp>
      <p:sp>
        <p:nvSpPr>
          <p:cNvPr name="TextBox 14" id="14"/>
          <p:cNvSpPr txBox="true"/>
          <p:nvPr/>
        </p:nvSpPr>
        <p:spPr>
          <a:xfrm rot="0">
            <a:off x="11799391" y="5496790"/>
            <a:ext cx="5459909" cy="1114425"/>
          </a:xfrm>
          <a:prstGeom prst="rect">
            <a:avLst/>
          </a:prstGeom>
        </p:spPr>
        <p:txBody>
          <a:bodyPr anchor="t" rtlCol="false" tIns="0" lIns="0" bIns="0" rIns="0">
            <a:spAutoFit/>
          </a:bodyPr>
          <a:lstStyle/>
          <a:p>
            <a:pPr algn="ctr">
              <a:lnSpc>
                <a:spcPts val="4199"/>
              </a:lnSpc>
            </a:pPr>
            <a:r>
              <a:rPr lang="en-US" sz="3499">
                <a:solidFill>
                  <a:srgbClr val="FFFFFF"/>
                </a:solidFill>
                <a:latin typeface="Arial"/>
              </a:rPr>
              <a:t>Big audiance for animals in </a:t>
            </a:r>
          </a:p>
          <a:p>
            <a:pPr algn="ctr">
              <a:lnSpc>
                <a:spcPts val="4199"/>
              </a:lnSpc>
              <a:spcBef>
                <a:spcPct val="0"/>
              </a:spcBef>
            </a:pPr>
            <a:r>
              <a:rPr lang="en-US" sz="3499">
                <a:solidFill>
                  <a:srgbClr val="FFFFFF"/>
                </a:solidFill>
                <a:latin typeface="Arial"/>
              </a:rPr>
              <a:t>social media already</a:t>
            </a:r>
          </a:p>
        </p:txBody>
      </p:sp>
      <p:sp>
        <p:nvSpPr>
          <p:cNvPr name="TextBox 15" id="15"/>
          <p:cNvSpPr txBox="true"/>
          <p:nvPr/>
        </p:nvSpPr>
        <p:spPr>
          <a:xfrm rot="0">
            <a:off x="900656" y="8667750"/>
            <a:ext cx="5064770" cy="1114425"/>
          </a:xfrm>
          <a:prstGeom prst="rect">
            <a:avLst/>
          </a:prstGeom>
        </p:spPr>
        <p:txBody>
          <a:bodyPr anchor="t" rtlCol="false" tIns="0" lIns="0" bIns="0" rIns="0">
            <a:spAutoFit/>
          </a:bodyPr>
          <a:lstStyle/>
          <a:p>
            <a:pPr algn="ctr">
              <a:lnSpc>
                <a:spcPts val="4199"/>
              </a:lnSpc>
            </a:pPr>
            <a:r>
              <a:rPr lang="en-US" sz="3499">
                <a:solidFill>
                  <a:srgbClr val="FFFFFF"/>
                </a:solidFill>
                <a:latin typeface="Arial"/>
              </a:rPr>
              <a:t>Huge audiance for animal</a:t>
            </a:r>
          </a:p>
          <a:p>
            <a:pPr algn="ctr">
              <a:lnSpc>
                <a:spcPts val="4199"/>
              </a:lnSpc>
              <a:spcBef>
                <a:spcPct val="0"/>
              </a:spcBef>
            </a:pPr>
            <a:r>
              <a:rPr lang="en-US" sz="3499">
                <a:solidFill>
                  <a:srgbClr val="FFFFFF"/>
                </a:solidFill>
                <a:latin typeface="Arial"/>
              </a:rPr>
              <a:t>documentaries</a:t>
            </a:r>
          </a:p>
        </p:txBody>
      </p:sp>
      <p:sp>
        <p:nvSpPr>
          <p:cNvPr name="TextBox 16" id="16"/>
          <p:cNvSpPr txBox="true"/>
          <p:nvPr/>
        </p:nvSpPr>
        <p:spPr>
          <a:xfrm rot="0">
            <a:off x="6611838" y="8667750"/>
            <a:ext cx="5064323" cy="1114425"/>
          </a:xfrm>
          <a:prstGeom prst="rect">
            <a:avLst/>
          </a:prstGeom>
        </p:spPr>
        <p:txBody>
          <a:bodyPr anchor="t" rtlCol="false" tIns="0" lIns="0" bIns="0" rIns="0">
            <a:spAutoFit/>
          </a:bodyPr>
          <a:lstStyle/>
          <a:p>
            <a:pPr algn="ctr">
              <a:lnSpc>
                <a:spcPts val="4199"/>
              </a:lnSpc>
            </a:pPr>
            <a:r>
              <a:rPr lang="en-US" sz="3499">
                <a:solidFill>
                  <a:srgbClr val="FFFFFF"/>
                </a:solidFill>
                <a:latin typeface="Arial"/>
              </a:rPr>
              <a:t>Large comunity of animall</a:t>
            </a:r>
          </a:p>
          <a:p>
            <a:pPr algn="ctr">
              <a:lnSpc>
                <a:spcPts val="4199"/>
              </a:lnSpc>
              <a:spcBef>
                <a:spcPct val="0"/>
              </a:spcBef>
            </a:pPr>
            <a:r>
              <a:rPr lang="en-US" sz="3499">
                <a:solidFill>
                  <a:srgbClr val="FFFFFF"/>
                </a:solidFill>
                <a:latin typeface="Arial"/>
              </a:rPr>
              <a:t>&amp; nature lovers</a:t>
            </a:r>
          </a:p>
        </p:txBody>
      </p:sp>
      <p:sp>
        <p:nvSpPr>
          <p:cNvPr name="TextBox 17" id="17"/>
          <p:cNvSpPr txBox="true"/>
          <p:nvPr/>
        </p:nvSpPr>
        <p:spPr>
          <a:xfrm rot="0">
            <a:off x="13985564" y="7115175"/>
            <a:ext cx="1865065" cy="1114425"/>
          </a:xfrm>
          <a:prstGeom prst="rect">
            <a:avLst/>
          </a:prstGeom>
        </p:spPr>
        <p:txBody>
          <a:bodyPr anchor="t" rtlCol="false" tIns="0" lIns="0" bIns="0" rIns="0">
            <a:spAutoFit/>
          </a:bodyPr>
          <a:lstStyle/>
          <a:p>
            <a:pPr algn="ctr">
              <a:lnSpc>
                <a:spcPts val="8399"/>
              </a:lnSpc>
              <a:spcBef>
                <a:spcPct val="0"/>
              </a:spcBef>
            </a:pPr>
            <a:r>
              <a:rPr lang="en-US" sz="6999">
                <a:solidFill>
                  <a:srgbClr val="FFFFFF"/>
                </a:solidFill>
                <a:latin typeface="Poppins Bold"/>
              </a:rPr>
              <a:t>So...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37310" y="6612829"/>
            <a:ext cx="2029048" cy="3233542"/>
          </a:xfrm>
          <a:custGeom>
            <a:avLst/>
            <a:gdLst/>
            <a:ahLst/>
            <a:cxnLst/>
            <a:rect r="r" b="b" t="t" l="l"/>
            <a:pathLst>
              <a:path h="3233542" w="2029048">
                <a:moveTo>
                  <a:pt x="0" y="0"/>
                </a:moveTo>
                <a:lnTo>
                  <a:pt x="2029048" y="0"/>
                </a:lnTo>
                <a:lnTo>
                  <a:pt x="2029048" y="3233542"/>
                </a:lnTo>
                <a:lnTo>
                  <a:pt x="0" y="32335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1239938"/>
            <a:ext cx="13619652" cy="993066"/>
          </a:xfrm>
          <a:prstGeom prst="rect">
            <a:avLst/>
          </a:prstGeom>
        </p:spPr>
        <p:txBody>
          <a:bodyPr anchor="t" rtlCol="false" tIns="0" lIns="0" bIns="0" rIns="0">
            <a:spAutoFit/>
          </a:bodyPr>
          <a:lstStyle/>
          <a:p>
            <a:pPr>
              <a:lnSpc>
                <a:spcPts val="7638"/>
              </a:lnSpc>
            </a:pPr>
            <a:r>
              <a:rPr lang="en-US" sz="6944">
                <a:solidFill>
                  <a:srgbClr val="FFFFFF"/>
                </a:solidFill>
                <a:latin typeface="Barlow SemiCondensed Bold"/>
              </a:rPr>
              <a:t>BACKGROUND FOR THE IDEA... (CNTD.)</a:t>
            </a:r>
          </a:p>
        </p:txBody>
      </p:sp>
      <p:sp>
        <p:nvSpPr>
          <p:cNvPr name="TextBox 6" id="6"/>
          <p:cNvSpPr txBox="true"/>
          <p:nvPr/>
        </p:nvSpPr>
        <p:spPr>
          <a:xfrm rot="0">
            <a:off x="1028700" y="2336941"/>
            <a:ext cx="16230600" cy="4048125"/>
          </a:xfrm>
          <a:prstGeom prst="rect">
            <a:avLst/>
          </a:prstGeom>
        </p:spPr>
        <p:txBody>
          <a:bodyPr anchor="t" rtlCol="false" tIns="0" lIns="0" bIns="0" rIns="0">
            <a:spAutoFit/>
          </a:bodyPr>
          <a:lstStyle/>
          <a:p>
            <a:pPr algn="ctr">
              <a:lnSpc>
                <a:spcPts val="7799"/>
              </a:lnSpc>
            </a:pPr>
            <a:r>
              <a:rPr lang="en-US" sz="6499">
                <a:solidFill>
                  <a:srgbClr val="FFDF2B"/>
                </a:solidFill>
                <a:latin typeface="Arial Bold"/>
              </a:rPr>
              <a:t>So... </a:t>
            </a:r>
          </a:p>
          <a:p>
            <a:pPr algn="ctr">
              <a:lnSpc>
                <a:spcPts val="7799"/>
              </a:lnSpc>
              <a:spcBef>
                <a:spcPct val="0"/>
              </a:spcBef>
            </a:pPr>
            <a:r>
              <a:rPr lang="en-US" sz="6499">
                <a:solidFill>
                  <a:srgbClr val="FFDF2B"/>
                </a:solidFill>
                <a:latin typeface="Arial Bold"/>
              </a:rPr>
              <a:t>We conceived the idea of consolidating all these features into one place to facilitate ease for all our users.</a:t>
            </a:r>
          </a:p>
        </p:txBody>
      </p:sp>
      <p:sp>
        <p:nvSpPr>
          <p:cNvPr name="TextBox 7" id="7"/>
          <p:cNvSpPr txBox="true"/>
          <p:nvPr/>
        </p:nvSpPr>
        <p:spPr>
          <a:xfrm rot="0">
            <a:off x="717580" y="6334125"/>
            <a:ext cx="15119730" cy="3667125"/>
          </a:xfrm>
          <a:prstGeom prst="rect">
            <a:avLst/>
          </a:prstGeom>
        </p:spPr>
        <p:txBody>
          <a:bodyPr anchor="t" rtlCol="false" tIns="0" lIns="0" bIns="0" rIns="0">
            <a:spAutoFit/>
          </a:bodyPr>
          <a:lstStyle/>
          <a:p>
            <a:pPr>
              <a:lnSpc>
                <a:spcPts val="7200"/>
              </a:lnSpc>
            </a:pPr>
            <a:r>
              <a:rPr lang="en-US" sz="6000">
                <a:solidFill>
                  <a:srgbClr val="FFFFFF"/>
                </a:solidFill>
                <a:latin typeface="Arial Bold"/>
              </a:rPr>
              <a:t>For that, </a:t>
            </a:r>
          </a:p>
          <a:p>
            <a:pPr>
              <a:lnSpc>
                <a:spcPts val="6960"/>
              </a:lnSpc>
              <a:spcBef>
                <a:spcPct val="0"/>
              </a:spcBef>
            </a:pPr>
            <a:r>
              <a:rPr lang="en-US" sz="5800">
                <a:solidFill>
                  <a:srgbClr val="FFFFFF"/>
                </a:solidFill>
                <a:latin typeface="Arial Bold"/>
              </a:rPr>
              <a:t>we've chosen a unique approach, which is a social media platform dedicated to animals.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4100512"/>
            <a:ext cx="16125974" cy="2085975"/>
          </a:xfrm>
          <a:prstGeom prst="rect">
            <a:avLst/>
          </a:prstGeom>
        </p:spPr>
        <p:txBody>
          <a:bodyPr anchor="t" rtlCol="false" tIns="0" lIns="0" bIns="0" rIns="0">
            <a:spAutoFit/>
          </a:bodyPr>
          <a:lstStyle/>
          <a:p>
            <a:pPr algn="ctr">
              <a:lnSpc>
                <a:spcPts val="16438"/>
              </a:lnSpc>
              <a:spcBef>
                <a:spcPct val="0"/>
              </a:spcBef>
            </a:pPr>
            <a:r>
              <a:rPr lang="en-US" sz="13699">
                <a:solidFill>
                  <a:srgbClr val="F6DBF0"/>
                </a:solidFill>
                <a:latin typeface="League Spartan"/>
              </a:rPr>
              <a:t>Implementation...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DCEE"/>
        </a:solidFill>
      </p:bgPr>
    </p:bg>
    <p:spTree>
      <p:nvGrpSpPr>
        <p:cNvPr id="1" name=""/>
        <p:cNvGrpSpPr/>
        <p:nvPr/>
      </p:nvGrpSpPr>
      <p:grpSpPr>
        <a:xfrm>
          <a:off x="0" y="0"/>
          <a:ext cx="0" cy="0"/>
          <a:chOff x="0" y="0"/>
          <a:chExt cx="0" cy="0"/>
        </a:xfrm>
      </p:grpSpPr>
      <p:sp>
        <p:nvSpPr>
          <p:cNvPr name="Freeform 2" id="2"/>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85850"/>
            <a:ext cx="10570502" cy="993066"/>
          </a:xfrm>
          <a:prstGeom prst="rect">
            <a:avLst/>
          </a:prstGeom>
        </p:spPr>
        <p:txBody>
          <a:bodyPr anchor="t" rtlCol="false" tIns="0" lIns="0" bIns="0" rIns="0">
            <a:spAutoFit/>
          </a:bodyPr>
          <a:lstStyle/>
          <a:p>
            <a:pPr>
              <a:lnSpc>
                <a:spcPts val="7638"/>
              </a:lnSpc>
            </a:pPr>
            <a:r>
              <a:rPr lang="en-US" sz="6944">
                <a:solidFill>
                  <a:srgbClr val="9126BD"/>
                </a:solidFill>
                <a:latin typeface="Barlow SemiCondensed Bold"/>
              </a:rPr>
              <a:t>MAIN FEATURES</a:t>
            </a:r>
          </a:p>
        </p:txBody>
      </p:sp>
      <p:sp>
        <p:nvSpPr>
          <p:cNvPr name="Freeform 4" id="4"/>
          <p:cNvSpPr/>
          <p:nvPr/>
        </p:nvSpPr>
        <p:spPr>
          <a:xfrm flipH="false" flipV="false" rot="-5383449">
            <a:off x="4959149" y="191854"/>
            <a:ext cx="11222675" cy="11222675"/>
          </a:xfrm>
          <a:custGeom>
            <a:avLst/>
            <a:gdLst/>
            <a:ahLst/>
            <a:cxnLst/>
            <a:rect r="r" b="b" t="t" l="l"/>
            <a:pathLst>
              <a:path h="11222675" w="11222675">
                <a:moveTo>
                  <a:pt x="0" y="0"/>
                </a:moveTo>
                <a:lnTo>
                  <a:pt x="11222675" y="0"/>
                </a:lnTo>
                <a:lnTo>
                  <a:pt x="11222675" y="11222675"/>
                </a:lnTo>
                <a:lnTo>
                  <a:pt x="0" y="11222675"/>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28700" y="2905691"/>
            <a:ext cx="3210542" cy="6352609"/>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386" r="0" b="-1386"/>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5" id="15"/>
          <p:cNvSpPr txBox="true"/>
          <p:nvPr/>
        </p:nvSpPr>
        <p:spPr>
          <a:xfrm rot="0">
            <a:off x="5570805" y="2310095"/>
            <a:ext cx="12056795" cy="7496175"/>
          </a:xfrm>
          <a:prstGeom prst="rect">
            <a:avLst/>
          </a:prstGeom>
        </p:spPr>
        <p:txBody>
          <a:bodyPr anchor="t" rtlCol="false" tIns="0" lIns="0" bIns="0" rIns="0">
            <a:spAutoFit/>
          </a:bodyPr>
          <a:lstStyle/>
          <a:p>
            <a:pPr algn="ctr">
              <a:lnSpc>
                <a:spcPts val="5639"/>
              </a:lnSpc>
            </a:pPr>
            <a:r>
              <a:rPr lang="en-US" sz="4699">
                <a:solidFill>
                  <a:srgbClr val="762F7B"/>
                </a:solidFill>
                <a:latin typeface="Arita Buri Bold"/>
              </a:rPr>
              <a:t>We are introducing our </a:t>
            </a:r>
            <a:r>
              <a:rPr lang="en-US" sz="4699">
                <a:solidFill>
                  <a:srgbClr val="9126BD"/>
                </a:solidFill>
                <a:latin typeface="Arita Buri Bold"/>
              </a:rPr>
              <a:t>social media platform</a:t>
            </a:r>
            <a:r>
              <a:rPr lang="en-US" sz="4699">
                <a:solidFill>
                  <a:srgbClr val="762F7B"/>
                </a:solidFill>
                <a:latin typeface="Arita Buri Bold"/>
              </a:rPr>
              <a:t> for users, where you can have fun by sharing moments with your most beloved pets and reacting to others, similar to most other social media platforms. </a:t>
            </a:r>
          </a:p>
          <a:p>
            <a:pPr algn="ctr">
              <a:lnSpc>
                <a:spcPts val="2400"/>
              </a:lnSpc>
            </a:pPr>
          </a:p>
          <a:p>
            <a:pPr algn="ctr">
              <a:lnSpc>
                <a:spcPts val="5639"/>
              </a:lnSpc>
              <a:spcBef>
                <a:spcPct val="0"/>
              </a:spcBef>
            </a:pPr>
            <a:r>
              <a:rPr lang="en-US" sz="4699">
                <a:solidFill>
                  <a:srgbClr val="762F7B"/>
                </a:solidFill>
                <a:latin typeface="Arita Buri Bold"/>
              </a:rPr>
              <a:t>Additionally, we aim to provide users with moderately rich photo and video editing features within the app, like on TikTok and Instagram."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DCEE"/>
        </a:solidFill>
      </p:bgPr>
    </p:bg>
    <p:spTree>
      <p:nvGrpSpPr>
        <p:cNvPr id="1" name=""/>
        <p:cNvGrpSpPr/>
        <p:nvPr/>
      </p:nvGrpSpPr>
      <p:grpSpPr>
        <a:xfrm>
          <a:off x="0" y="0"/>
          <a:ext cx="0" cy="0"/>
          <a:chOff x="0" y="0"/>
          <a:chExt cx="0" cy="0"/>
        </a:xfrm>
      </p:grpSpPr>
      <p:sp>
        <p:nvSpPr>
          <p:cNvPr name="Freeform 2" id="2"/>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85850"/>
            <a:ext cx="10570502" cy="993066"/>
          </a:xfrm>
          <a:prstGeom prst="rect">
            <a:avLst/>
          </a:prstGeom>
        </p:spPr>
        <p:txBody>
          <a:bodyPr anchor="t" rtlCol="false" tIns="0" lIns="0" bIns="0" rIns="0">
            <a:spAutoFit/>
          </a:bodyPr>
          <a:lstStyle/>
          <a:p>
            <a:pPr>
              <a:lnSpc>
                <a:spcPts val="7638"/>
              </a:lnSpc>
            </a:pPr>
            <a:r>
              <a:rPr lang="en-US" sz="6944">
                <a:solidFill>
                  <a:srgbClr val="9126BD"/>
                </a:solidFill>
                <a:latin typeface="Barlow SemiCondensed Bold"/>
              </a:rPr>
              <a:t>MAIN FEATURES</a:t>
            </a:r>
          </a:p>
        </p:txBody>
      </p:sp>
      <p:sp>
        <p:nvSpPr>
          <p:cNvPr name="Freeform 4" id="4"/>
          <p:cNvSpPr/>
          <p:nvPr/>
        </p:nvSpPr>
        <p:spPr>
          <a:xfrm flipH="false" flipV="false" rot="-5383449">
            <a:off x="4986581" y="26950"/>
            <a:ext cx="11222675" cy="11222675"/>
          </a:xfrm>
          <a:custGeom>
            <a:avLst/>
            <a:gdLst/>
            <a:ahLst/>
            <a:cxnLst/>
            <a:rect r="r" b="b" t="t" l="l"/>
            <a:pathLst>
              <a:path h="11222675" w="11222675">
                <a:moveTo>
                  <a:pt x="0" y="0"/>
                </a:moveTo>
                <a:lnTo>
                  <a:pt x="11222675" y="0"/>
                </a:lnTo>
                <a:lnTo>
                  <a:pt x="11222675" y="11222675"/>
                </a:lnTo>
                <a:lnTo>
                  <a:pt x="0" y="11222675"/>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28700" y="2905691"/>
            <a:ext cx="3210542" cy="6352609"/>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273" r="0" b="-1273"/>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5" id="15"/>
          <p:cNvSpPr txBox="true"/>
          <p:nvPr/>
        </p:nvSpPr>
        <p:spPr>
          <a:xfrm rot="0">
            <a:off x="5202505" y="3024470"/>
            <a:ext cx="12056795" cy="6067425"/>
          </a:xfrm>
          <a:prstGeom prst="rect">
            <a:avLst/>
          </a:prstGeom>
        </p:spPr>
        <p:txBody>
          <a:bodyPr anchor="t" rtlCol="false" tIns="0" lIns="0" bIns="0" rIns="0">
            <a:spAutoFit/>
          </a:bodyPr>
          <a:lstStyle/>
          <a:p>
            <a:pPr algn="ctr">
              <a:lnSpc>
                <a:spcPts val="5639"/>
              </a:lnSpc>
            </a:pPr>
            <a:r>
              <a:rPr lang="en-US" sz="4699">
                <a:solidFill>
                  <a:srgbClr val="762F7B"/>
                </a:solidFill>
                <a:latin typeface="Arita Buri Bold"/>
              </a:rPr>
              <a:t>We are introducing our </a:t>
            </a:r>
            <a:r>
              <a:rPr lang="en-US" sz="4699">
                <a:solidFill>
                  <a:srgbClr val="9126BD"/>
                </a:solidFill>
                <a:latin typeface="Arita Buri Bold"/>
              </a:rPr>
              <a:t>store</a:t>
            </a:r>
            <a:r>
              <a:rPr lang="en-US" sz="4699">
                <a:solidFill>
                  <a:srgbClr val="762F7B"/>
                </a:solidFill>
                <a:latin typeface="Arita Buri Bold"/>
              </a:rPr>
              <a:t>, which is a buying and selling platform for pet products. Pet owners can browse and order various pet products through our app, such as animal food.</a:t>
            </a:r>
          </a:p>
          <a:p>
            <a:pPr algn="ctr">
              <a:lnSpc>
                <a:spcPts val="2400"/>
              </a:lnSpc>
            </a:pPr>
          </a:p>
          <a:p>
            <a:pPr algn="ctr">
              <a:lnSpc>
                <a:spcPts val="5639"/>
              </a:lnSpc>
              <a:spcBef>
                <a:spcPct val="0"/>
              </a:spcBef>
            </a:pPr>
            <a:r>
              <a:rPr lang="en-US" sz="4699">
                <a:solidFill>
                  <a:srgbClr val="762F7B"/>
                </a:solidFill>
                <a:latin typeface="Arita Buri Bold"/>
              </a:rPr>
              <a:t>Sellers can register for our app via seller accounts to sell and advertise their products."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DCEE"/>
        </a:solidFill>
      </p:bgPr>
    </p:bg>
    <p:spTree>
      <p:nvGrpSpPr>
        <p:cNvPr id="1" name=""/>
        <p:cNvGrpSpPr/>
        <p:nvPr/>
      </p:nvGrpSpPr>
      <p:grpSpPr>
        <a:xfrm>
          <a:off x="0" y="0"/>
          <a:ext cx="0" cy="0"/>
          <a:chOff x="0" y="0"/>
          <a:chExt cx="0" cy="0"/>
        </a:xfrm>
      </p:grpSpPr>
      <p:sp>
        <p:nvSpPr>
          <p:cNvPr name="Freeform 2" id="2"/>
          <p:cNvSpPr/>
          <p:nvPr/>
        </p:nvSpPr>
        <p:spPr>
          <a:xfrm flipH="false" flipV="false" rot="0">
            <a:off x="-205740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85850"/>
            <a:ext cx="10570502" cy="993066"/>
          </a:xfrm>
          <a:prstGeom prst="rect">
            <a:avLst/>
          </a:prstGeom>
        </p:spPr>
        <p:txBody>
          <a:bodyPr anchor="t" rtlCol="false" tIns="0" lIns="0" bIns="0" rIns="0">
            <a:spAutoFit/>
          </a:bodyPr>
          <a:lstStyle/>
          <a:p>
            <a:pPr>
              <a:lnSpc>
                <a:spcPts val="7638"/>
              </a:lnSpc>
            </a:pPr>
            <a:r>
              <a:rPr lang="en-US" sz="6944">
                <a:solidFill>
                  <a:srgbClr val="9126BD"/>
                </a:solidFill>
                <a:latin typeface="Barlow SemiCondensed Bold"/>
              </a:rPr>
              <a:t>MAIN FEATURES</a:t>
            </a:r>
          </a:p>
        </p:txBody>
      </p:sp>
      <p:sp>
        <p:nvSpPr>
          <p:cNvPr name="Freeform 4" id="4"/>
          <p:cNvSpPr/>
          <p:nvPr/>
        </p:nvSpPr>
        <p:spPr>
          <a:xfrm flipH="false" flipV="false" rot="-5383449">
            <a:off x="4986581" y="26950"/>
            <a:ext cx="11222675" cy="11222675"/>
          </a:xfrm>
          <a:custGeom>
            <a:avLst/>
            <a:gdLst/>
            <a:ahLst/>
            <a:cxnLst/>
            <a:rect r="r" b="b" t="t" l="l"/>
            <a:pathLst>
              <a:path h="11222675" w="11222675">
                <a:moveTo>
                  <a:pt x="0" y="0"/>
                </a:moveTo>
                <a:lnTo>
                  <a:pt x="11222675" y="0"/>
                </a:lnTo>
                <a:lnTo>
                  <a:pt x="11222675" y="11222675"/>
                </a:lnTo>
                <a:lnTo>
                  <a:pt x="0" y="11222675"/>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28700" y="2905691"/>
            <a:ext cx="3210542" cy="6352609"/>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003" r="0" b="-1003"/>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5" id="15"/>
          <p:cNvSpPr txBox="true"/>
          <p:nvPr/>
        </p:nvSpPr>
        <p:spPr>
          <a:xfrm rot="0">
            <a:off x="5570805" y="2462495"/>
            <a:ext cx="12056795" cy="7191375"/>
          </a:xfrm>
          <a:prstGeom prst="rect">
            <a:avLst/>
          </a:prstGeom>
        </p:spPr>
        <p:txBody>
          <a:bodyPr anchor="t" rtlCol="false" tIns="0" lIns="0" bIns="0" rIns="0">
            <a:spAutoFit/>
          </a:bodyPr>
          <a:lstStyle/>
          <a:p>
            <a:pPr algn="ctr">
              <a:lnSpc>
                <a:spcPts val="5639"/>
              </a:lnSpc>
            </a:pPr>
            <a:r>
              <a:rPr lang="en-US" sz="4699">
                <a:solidFill>
                  <a:srgbClr val="762F7B"/>
                </a:solidFill>
                <a:latin typeface="Arita Buri Bold"/>
              </a:rPr>
              <a:t>We are introducing our </a:t>
            </a:r>
            <a:r>
              <a:rPr lang="en-US" sz="4699">
                <a:solidFill>
                  <a:srgbClr val="9126BD"/>
                </a:solidFill>
                <a:latin typeface="Arita Buri Bold"/>
              </a:rPr>
              <a:t>channeling service</a:t>
            </a:r>
            <a:r>
              <a:rPr lang="en-US" sz="4699">
                <a:solidFill>
                  <a:srgbClr val="762F7B"/>
                </a:solidFill>
                <a:latin typeface="Arita Buri Bold"/>
              </a:rPr>
              <a:t> after observing the abundance of veterinary services and animal clinics without a proper appointment system, unlike ordinary human clinics. </a:t>
            </a:r>
          </a:p>
          <a:p>
            <a:pPr algn="ctr">
              <a:lnSpc>
                <a:spcPts val="5639"/>
              </a:lnSpc>
              <a:spcBef>
                <a:spcPct val="0"/>
              </a:spcBef>
            </a:pPr>
            <a:r>
              <a:rPr lang="en-US" sz="4699">
                <a:solidFill>
                  <a:srgbClr val="762F7B"/>
                </a:solidFill>
                <a:latin typeface="Arita Buri Bold"/>
              </a:rPr>
              <a:t>We aim to facilitate pet owners with a channeling service for animal clinics through our app, recommending the nearest clinical services for their convenience.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true" flipV="true" rot="0">
            <a:off x="1313821" y="-339371"/>
            <a:ext cx="13985232" cy="13985232"/>
          </a:xfrm>
          <a:custGeom>
            <a:avLst/>
            <a:gdLst/>
            <a:ahLst/>
            <a:cxnLst/>
            <a:rect r="r" b="b" t="t" l="l"/>
            <a:pathLst>
              <a:path h="13985232" w="13985232">
                <a:moveTo>
                  <a:pt x="13985232" y="13985231"/>
                </a:moveTo>
                <a:lnTo>
                  <a:pt x="0" y="13985231"/>
                </a:lnTo>
                <a:lnTo>
                  <a:pt x="0" y="0"/>
                </a:lnTo>
                <a:lnTo>
                  <a:pt x="13985232" y="0"/>
                </a:lnTo>
                <a:lnTo>
                  <a:pt x="13985232" y="13985231"/>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5372954"/>
            <a:ext cx="3665858" cy="3192933"/>
            <a:chOff x="0" y="0"/>
            <a:chExt cx="1453825" cy="1266270"/>
          </a:xfrm>
        </p:grpSpPr>
        <p:sp>
          <p:nvSpPr>
            <p:cNvPr name="Freeform 5" id="5"/>
            <p:cNvSpPr/>
            <p:nvPr/>
          </p:nvSpPr>
          <p:spPr>
            <a:xfrm flipH="false" flipV="false" rot="0">
              <a:off x="0" y="0"/>
              <a:ext cx="1453826" cy="1266270"/>
            </a:xfrm>
            <a:custGeom>
              <a:avLst/>
              <a:gdLst/>
              <a:ahLst/>
              <a:cxnLst/>
              <a:rect r="r" b="b" t="t" l="l"/>
              <a:pathLst>
                <a:path h="1266270" w="1453826">
                  <a:moveTo>
                    <a:pt x="1329365" y="1266270"/>
                  </a:moveTo>
                  <a:lnTo>
                    <a:pt x="124460" y="1266270"/>
                  </a:lnTo>
                  <a:cubicBezTo>
                    <a:pt x="55880" y="1266270"/>
                    <a:pt x="0" y="1210390"/>
                    <a:pt x="0" y="1141810"/>
                  </a:cubicBezTo>
                  <a:lnTo>
                    <a:pt x="0" y="124460"/>
                  </a:lnTo>
                  <a:cubicBezTo>
                    <a:pt x="0" y="55880"/>
                    <a:pt x="55880" y="0"/>
                    <a:pt x="124460" y="0"/>
                  </a:cubicBezTo>
                  <a:lnTo>
                    <a:pt x="1329366" y="0"/>
                  </a:lnTo>
                  <a:cubicBezTo>
                    <a:pt x="1397945" y="0"/>
                    <a:pt x="1453826" y="55880"/>
                    <a:pt x="1453826" y="124460"/>
                  </a:cubicBezTo>
                  <a:lnTo>
                    <a:pt x="1453826" y="1141810"/>
                  </a:lnTo>
                  <a:cubicBezTo>
                    <a:pt x="1453826" y="1210390"/>
                    <a:pt x="1397945" y="1266270"/>
                    <a:pt x="1329366" y="1266270"/>
                  </a:cubicBezTo>
                  <a:close/>
                </a:path>
              </a:pathLst>
            </a:custGeom>
            <a:solidFill>
              <a:srgbClr val="FFFFFF"/>
            </a:solidFill>
          </p:spPr>
        </p:sp>
      </p:grpSp>
      <p:grpSp>
        <p:nvGrpSpPr>
          <p:cNvPr name="Group 6" id="6"/>
          <p:cNvGrpSpPr/>
          <p:nvPr/>
        </p:nvGrpSpPr>
        <p:grpSpPr>
          <a:xfrm rot="0">
            <a:off x="5216010" y="5345300"/>
            <a:ext cx="3665858" cy="3192933"/>
            <a:chOff x="0" y="0"/>
            <a:chExt cx="1453825" cy="1266270"/>
          </a:xfrm>
        </p:grpSpPr>
        <p:sp>
          <p:nvSpPr>
            <p:cNvPr name="Freeform 7" id="7"/>
            <p:cNvSpPr/>
            <p:nvPr/>
          </p:nvSpPr>
          <p:spPr>
            <a:xfrm flipH="false" flipV="false" rot="0">
              <a:off x="0" y="0"/>
              <a:ext cx="1453826" cy="1266270"/>
            </a:xfrm>
            <a:custGeom>
              <a:avLst/>
              <a:gdLst/>
              <a:ahLst/>
              <a:cxnLst/>
              <a:rect r="r" b="b" t="t" l="l"/>
              <a:pathLst>
                <a:path h="1266270" w="1453826">
                  <a:moveTo>
                    <a:pt x="1329365" y="1266270"/>
                  </a:moveTo>
                  <a:lnTo>
                    <a:pt x="124460" y="1266270"/>
                  </a:lnTo>
                  <a:cubicBezTo>
                    <a:pt x="55880" y="1266270"/>
                    <a:pt x="0" y="1210390"/>
                    <a:pt x="0" y="1141810"/>
                  </a:cubicBezTo>
                  <a:lnTo>
                    <a:pt x="0" y="124460"/>
                  </a:lnTo>
                  <a:cubicBezTo>
                    <a:pt x="0" y="55880"/>
                    <a:pt x="55880" y="0"/>
                    <a:pt x="124460" y="0"/>
                  </a:cubicBezTo>
                  <a:lnTo>
                    <a:pt x="1329366" y="0"/>
                  </a:lnTo>
                  <a:cubicBezTo>
                    <a:pt x="1397945" y="0"/>
                    <a:pt x="1453826" y="55880"/>
                    <a:pt x="1453826" y="124460"/>
                  </a:cubicBezTo>
                  <a:lnTo>
                    <a:pt x="1453826" y="1141810"/>
                  </a:lnTo>
                  <a:cubicBezTo>
                    <a:pt x="1453826" y="1210390"/>
                    <a:pt x="1397945" y="1266270"/>
                    <a:pt x="1329366" y="1266270"/>
                  </a:cubicBezTo>
                  <a:close/>
                </a:path>
              </a:pathLst>
            </a:custGeom>
            <a:solidFill>
              <a:srgbClr val="FFFFFF"/>
            </a:solidFill>
          </p:spPr>
        </p:sp>
      </p:grpSp>
      <p:sp>
        <p:nvSpPr>
          <p:cNvPr name="Freeform 8" id="8"/>
          <p:cNvSpPr/>
          <p:nvPr/>
        </p:nvSpPr>
        <p:spPr>
          <a:xfrm flipH="false" flipV="false" rot="0">
            <a:off x="1373454" y="3884779"/>
            <a:ext cx="2976349" cy="2976349"/>
          </a:xfrm>
          <a:custGeom>
            <a:avLst/>
            <a:gdLst/>
            <a:ahLst/>
            <a:cxnLst/>
            <a:rect r="r" b="b" t="t" l="l"/>
            <a:pathLst>
              <a:path h="2976349" w="2976349">
                <a:moveTo>
                  <a:pt x="0" y="0"/>
                </a:moveTo>
                <a:lnTo>
                  <a:pt x="2976350" y="0"/>
                </a:lnTo>
                <a:lnTo>
                  <a:pt x="2976350" y="2976349"/>
                </a:lnTo>
                <a:lnTo>
                  <a:pt x="0" y="297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537971" y="3857125"/>
            <a:ext cx="2976349" cy="2976349"/>
          </a:xfrm>
          <a:custGeom>
            <a:avLst/>
            <a:gdLst/>
            <a:ahLst/>
            <a:cxnLst/>
            <a:rect r="r" b="b" t="t" l="l"/>
            <a:pathLst>
              <a:path h="2976349" w="2976349">
                <a:moveTo>
                  <a:pt x="0" y="0"/>
                </a:moveTo>
                <a:lnTo>
                  <a:pt x="2976350" y="0"/>
                </a:lnTo>
                <a:lnTo>
                  <a:pt x="2976350" y="2976350"/>
                </a:lnTo>
                <a:lnTo>
                  <a:pt x="0" y="2976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581338" y="4092663"/>
            <a:ext cx="2560582" cy="256058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8FFD"/>
            </a:solidFill>
          </p:spPr>
        </p:sp>
      </p:grpSp>
      <p:grpSp>
        <p:nvGrpSpPr>
          <p:cNvPr name="Group 12" id="12"/>
          <p:cNvGrpSpPr/>
          <p:nvPr/>
        </p:nvGrpSpPr>
        <p:grpSpPr>
          <a:xfrm rot="0">
            <a:off x="5745855" y="4092663"/>
            <a:ext cx="2560582" cy="256058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8FFD"/>
            </a:solidFill>
          </p:spPr>
        </p:sp>
      </p:grpSp>
      <p:grpSp>
        <p:nvGrpSpPr>
          <p:cNvPr name="Group 14" id="14"/>
          <p:cNvGrpSpPr/>
          <p:nvPr/>
        </p:nvGrpSpPr>
        <p:grpSpPr>
          <a:xfrm rot="0">
            <a:off x="9405743" y="5372954"/>
            <a:ext cx="3665858" cy="3192933"/>
            <a:chOff x="0" y="0"/>
            <a:chExt cx="1453825" cy="1266270"/>
          </a:xfrm>
        </p:grpSpPr>
        <p:sp>
          <p:nvSpPr>
            <p:cNvPr name="Freeform 15" id="15"/>
            <p:cNvSpPr/>
            <p:nvPr/>
          </p:nvSpPr>
          <p:spPr>
            <a:xfrm flipH="false" flipV="false" rot="0">
              <a:off x="0" y="0"/>
              <a:ext cx="1453826" cy="1266270"/>
            </a:xfrm>
            <a:custGeom>
              <a:avLst/>
              <a:gdLst/>
              <a:ahLst/>
              <a:cxnLst/>
              <a:rect r="r" b="b" t="t" l="l"/>
              <a:pathLst>
                <a:path h="1266270" w="1453826">
                  <a:moveTo>
                    <a:pt x="1329365" y="1266270"/>
                  </a:moveTo>
                  <a:lnTo>
                    <a:pt x="124460" y="1266270"/>
                  </a:lnTo>
                  <a:cubicBezTo>
                    <a:pt x="55880" y="1266270"/>
                    <a:pt x="0" y="1210390"/>
                    <a:pt x="0" y="1141810"/>
                  </a:cubicBezTo>
                  <a:lnTo>
                    <a:pt x="0" y="124460"/>
                  </a:lnTo>
                  <a:cubicBezTo>
                    <a:pt x="0" y="55880"/>
                    <a:pt x="55880" y="0"/>
                    <a:pt x="124460" y="0"/>
                  </a:cubicBezTo>
                  <a:lnTo>
                    <a:pt x="1329366" y="0"/>
                  </a:lnTo>
                  <a:cubicBezTo>
                    <a:pt x="1397945" y="0"/>
                    <a:pt x="1453826" y="55880"/>
                    <a:pt x="1453826" y="124460"/>
                  </a:cubicBezTo>
                  <a:lnTo>
                    <a:pt x="1453826" y="1141810"/>
                  </a:lnTo>
                  <a:cubicBezTo>
                    <a:pt x="1453826" y="1210390"/>
                    <a:pt x="1397945" y="1266270"/>
                    <a:pt x="1329366" y="1266270"/>
                  </a:cubicBezTo>
                  <a:close/>
                </a:path>
              </a:pathLst>
            </a:custGeom>
            <a:solidFill>
              <a:srgbClr val="FFFFFF"/>
            </a:solidFill>
          </p:spPr>
        </p:sp>
      </p:grpSp>
      <p:sp>
        <p:nvSpPr>
          <p:cNvPr name="Freeform 16" id="16"/>
          <p:cNvSpPr/>
          <p:nvPr/>
        </p:nvSpPr>
        <p:spPr>
          <a:xfrm flipH="false" flipV="false" rot="0">
            <a:off x="9750497" y="3857125"/>
            <a:ext cx="2976349" cy="2976349"/>
          </a:xfrm>
          <a:custGeom>
            <a:avLst/>
            <a:gdLst/>
            <a:ahLst/>
            <a:cxnLst/>
            <a:rect r="r" b="b" t="t" l="l"/>
            <a:pathLst>
              <a:path h="2976349" w="2976349">
                <a:moveTo>
                  <a:pt x="0" y="0"/>
                </a:moveTo>
                <a:lnTo>
                  <a:pt x="2976350" y="0"/>
                </a:lnTo>
                <a:lnTo>
                  <a:pt x="2976350" y="2976350"/>
                </a:lnTo>
                <a:lnTo>
                  <a:pt x="0" y="2976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9958381" y="4092663"/>
            <a:ext cx="2560582" cy="2560582"/>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8FFD"/>
            </a:solidFill>
          </p:spPr>
        </p:sp>
      </p:grpSp>
      <p:grpSp>
        <p:nvGrpSpPr>
          <p:cNvPr name="Group 19" id="19"/>
          <p:cNvGrpSpPr/>
          <p:nvPr/>
        </p:nvGrpSpPr>
        <p:grpSpPr>
          <a:xfrm rot="0">
            <a:off x="13593442" y="5372954"/>
            <a:ext cx="3665858" cy="3192933"/>
            <a:chOff x="0" y="0"/>
            <a:chExt cx="1453825" cy="1266270"/>
          </a:xfrm>
        </p:grpSpPr>
        <p:sp>
          <p:nvSpPr>
            <p:cNvPr name="Freeform 20" id="20"/>
            <p:cNvSpPr/>
            <p:nvPr/>
          </p:nvSpPr>
          <p:spPr>
            <a:xfrm flipH="false" flipV="false" rot="0">
              <a:off x="0" y="0"/>
              <a:ext cx="1453826" cy="1266270"/>
            </a:xfrm>
            <a:custGeom>
              <a:avLst/>
              <a:gdLst/>
              <a:ahLst/>
              <a:cxnLst/>
              <a:rect r="r" b="b" t="t" l="l"/>
              <a:pathLst>
                <a:path h="1266270" w="1453826">
                  <a:moveTo>
                    <a:pt x="1329365" y="1266270"/>
                  </a:moveTo>
                  <a:lnTo>
                    <a:pt x="124460" y="1266270"/>
                  </a:lnTo>
                  <a:cubicBezTo>
                    <a:pt x="55880" y="1266270"/>
                    <a:pt x="0" y="1210390"/>
                    <a:pt x="0" y="1141810"/>
                  </a:cubicBezTo>
                  <a:lnTo>
                    <a:pt x="0" y="124460"/>
                  </a:lnTo>
                  <a:cubicBezTo>
                    <a:pt x="0" y="55880"/>
                    <a:pt x="55880" y="0"/>
                    <a:pt x="124460" y="0"/>
                  </a:cubicBezTo>
                  <a:lnTo>
                    <a:pt x="1329366" y="0"/>
                  </a:lnTo>
                  <a:cubicBezTo>
                    <a:pt x="1397945" y="0"/>
                    <a:pt x="1453826" y="55880"/>
                    <a:pt x="1453826" y="124460"/>
                  </a:cubicBezTo>
                  <a:lnTo>
                    <a:pt x="1453826" y="1141810"/>
                  </a:lnTo>
                  <a:cubicBezTo>
                    <a:pt x="1453826" y="1210390"/>
                    <a:pt x="1397945" y="1266270"/>
                    <a:pt x="1329366" y="1266270"/>
                  </a:cubicBezTo>
                  <a:close/>
                </a:path>
              </a:pathLst>
            </a:custGeom>
            <a:solidFill>
              <a:srgbClr val="FFFFFF"/>
            </a:solidFill>
          </p:spPr>
        </p:sp>
      </p:grpSp>
      <p:sp>
        <p:nvSpPr>
          <p:cNvPr name="Freeform 21" id="21"/>
          <p:cNvSpPr/>
          <p:nvPr/>
        </p:nvSpPr>
        <p:spPr>
          <a:xfrm flipH="false" flipV="false" rot="0">
            <a:off x="13966951" y="3857125"/>
            <a:ext cx="2976349" cy="2976349"/>
          </a:xfrm>
          <a:custGeom>
            <a:avLst/>
            <a:gdLst/>
            <a:ahLst/>
            <a:cxnLst/>
            <a:rect r="r" b="b" t="t" l="l"/>
            <a:pathLst>
              <a:path h="2976349" w="2976349">
                <a:moveTo>
                  <a:pt x="0" y="0"/>
                </a:moveTo>
                <a:lnTo>
                  <a:pt x="2976349" y="0"/>
                </a:lnTo>
                <a:lnTo>
                  <a:pt x="2976349" y="2976350"/>
                </a:lnTo>
                <a:lnTo>
                  <a:pt x="0" y="2976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2" id="22"/>
          <p:cNvGrpSpPr/>
          <p:nvPr/>
        </p:nvGrpSpPr>
        <p:grpSpPr>
          <a:xfrm rot="0">
            <a:off x="14146080" y="4092663"/>
            <a:ext cx="2560582" cy="2560582"/>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8FFD"/>
            </a:solidFill>
          </p:spPr>
        </p:sp>
      </p:grpSp>
      <p:sp>
        <p:nvSpPr>
          <p:cNvPr name="Freeform 24" id="24"/>
          <p:cNvSpPr/>
          <p:nvPr/>
        </p:nvSpPr>
        <p:spPr>
          <a:xfrm flipH="false" flipV="false" rot="0">
            <a:off x="1967095" y="4422349"/>
            <a:ext cx="1486790" cy="1845901"/>
          </a:xfrm>
          <a:custGeom>
            <a:avLst/>
            <a:gdLst/>
            <a:ahLst/>
            <a:cxnLst/>
            <a:rect r="r" b="b" t="t" l="l"/>
            <a:pathLst>
              <a:path h="1845901" w="1486790">
                <a:moveTo>
                  <a:pt x="0" y="0"/>
                </a:moveTo>
                <a:lnTo>
                  <a:pt x="1486790" y="0"/>
                </a:lnTo>
                <a:lnTo>
                  <a:pt x="1486790" y="1845902"/>
                </a:lnTo>
                <a:lnTo>
                  <a:pt x="0" y="18459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6025312" y="4704767"/>
            <a:ext cx="2001667" cy="1281067"/>
          </a:xfrm>
          <a:custGeom>
            <a:avLst/>
            <a:gdLst/>
            <a:ahLst/>
            <a:cxnLst/>
            <a:rect r="r" b="b" t="t" l="l"/>
            <a:pathLst>
              <a:path h="1281067" w="2001667">
                <a:moveTo>
                  <a:pt x="0" y="0"/>
                </a:moveTo>
                <a:lnTo>
                  <a:pt x="2001668" y="0"/>
                </a:lnTo>
                <a:lnTo>
                  <a:pt x="2001668" y="1281067"/>
                </a:lnTo>
                <a:lnTo>
                  <a:pt x="0" y="12810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0479188" y="4639926"/>
            <a:ext cx="1516933" cy="1410748"/>
          </a:xfrm>
          <a:custGeom>
            <a:avLst/>
            <a:gdLst/>
            <a:ahLst/>
            <a:cxnLst/>
            <a:rect r="r" b="b" t="t" l="l"/>
            <a:pathLst>
              <a:path h="1410748" w="1516933">
                <a:moveTo>
                  <a:pt x="0" y="0"/>
                </a:moveTo>
                <a:lnTo>
                  <a:pt x="1516933" y="0"/>
                </a:lnTo>
                <a:lnTo>
                  <a:pt x="1516933" y="1410748"/>
                </a:lnTo>
                <a:lnTo>
                  <a:pt x="0" y="14107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14668829" y="4500963"/>
            <a:ext cx="1515083" cy="1743980"/>
          </a:xfrm>
          <a:custGeom>
            <a:avLst/>
            <a:gdLst/>
            <a:ahLst/>
            <a:cxnLst/>
            <a:rect r="r" b="b" t="t" l="l"/>
            <a:pathLst>
              <a:path h="1743980" w="1515083">
                <a:moveTo>
                  <a:pt x="0" y="0"/>
                </a:moveTo>
                <a:lnTo>
                  <a:pt x="1515083" y="0"/>
                </a:lnTo>
                <a:lnTo>
                  <a:pt x="1515083" y="1743981"/>
                </a:lnTo>
                <a:lnTo>
                  <a:pt x="0" y="17439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1028700" y="1085850"/>
            <a:ext cx="16230600" cy="1955091"/>
          </a:xfrm>
          <a:prstGeom prst="rect">
            <a:avLst/>
          </a:prstGeom>
        </p:spPr>
        <p:txBody>
          <a:bodyPr anchor="t" rtlCol="false" tIns="0" lIns="0" bIns="0" rIns="0">
            <a:spAutoFit/>
          </a:bodyPr>
          <a:lstStyle/>
          <a:p>
            <a:pPr algn="ctr">
              <a:lnSpc>
                <a:spcPts val="7638"/>
              </a:lnSpc>
            </a:pPr>
            <a:r>
              <a:rPr lang="en-US" sz="6944">
                <a:solidFill>
                  <a:srgbClr val="FFFFFF"/>
                </a:solidFill>
                <a:latin typeface="Barlow SemiCondensed Bold"/>
              </a:rPr>
              <a:t>ESSENTIAL REQUIRMENTS IN EARLY DEVELOPMENT PHASES</a:t>
            </a:r>
          </a:p>
        </p:txBody>
      </p:sp>
      <p:sp>
        <p:nvSpPr>
          <p:cNvPr name="TextBox 29" id="29"/>
          <p:cNvSpPr txBox="true"/>
          <p:nvPr/>
        </p:nvSpPr>
        <p:spPr>
          <a:xfrm rot="0">
            <a:off x="1047289" y="6795375"/>
            <a:ext cx="3647269" cy="1333500"/>
          </a:xfrm>
          <a:prstGeom prst="rect">
            <a:avLst/>
          </a:prstGeom>
        </p:spPr>
        <p:txBody>
          <a:bodyPr anchor="t" rtlCol="false" tIns="0" lIns="0" bIns="0" rIns="0">
            <a:spAutoFit/>
          </a:bodyPr>
          <a:lstStyle/>
          <a:p>
            <a:pPr algn="ctr">
              <a:lnSpc>
                <a:spcPts val="5107"/>
              </a:lnSpc>
              <a:spcBef>
                <a:spcPct val="0"/>
              </a:spcBef>
            </a:pPr>
            <a:r>
              <a:rPr lang="en-US" sz="4256">
                <a:solidFill>
                  <a:srgbClr val="96329D"/>
                </a:solidFill>
                <a:latin typeface="Arita Buri Bold"/>
              </a:rPr>
              <a:t>A framework like flutter</a:t>
            </a:r>
          </a:p>
        </p:txBody>
      </p:sp>
      <p:sp>
        <p:nvSpPr>
          <p:cNvPr name="TextBox 30" id="30"/>
          <p:cNvSpPr txBox="true"/>
          <p:nvPr/>
        </p:nvSpPr>
        <p:spPr>
          <a:xfrm rot="0">
            <a:off x="5226516" y="6947775"/>
            <a:ext cx="3647269" cy="1181100"/>
          </a:xfrm>
          <a:prstGeom prst="rect">
            <a:avLst/>
          </a:prstGeom>
        </p:spPr>
        <p:txBody>
          <a:bodyPr anchor="t" rtlCol="false" tIns="0" lIns="0" bIns="0" rIns="0">
            <a:spAutoFit/>
          </a:bodyPr>
          <a:lstStyle/>
          <a:p>
            <a:pPr algn="ctr">
              <a:lnSpc>
                <a:spcPts val="4507"/>
              </a:lnSpc>
              <a:spcBef>
                <a:spcPct val="0"/>
              </a:spcBef>
            </a:pPr>
            <a:r>
              <a:rPr lang="en-US" sz="3756">
                <a:solidFill>
                  <a:srgbClr val="96329D"/>
                </a:solidFill>
                <a:latin typeface="Arita Buri Bold"/>
              </a:rPr>
              <a:t>A Cloud service for deploy</a:t>
            </a:r>
          </a:p>
        </p:txBody>
      </p:sp>
      <p:sp>
        <p:nvSpPr>
          <p:cNvPr name="TextBox 31" id="31"/>
          <p:cNvSpPr txBox="true"/>
          <p:nvPr/>
        </p:nvSpPr>
        <p:spPr>
          <a:xfrm rot="0">
            <a:off x="9424332" y="7052550"/>
            <a:ext cx="3647269" cy="1076325"/>
          </a:xfrm>
          <a:prstGeom prst="rect">
            <a:avLst/>
          </a:prstGeom>
        </p:spPr>
        <p:txBody>
          <a:bodyPr anchor="t" rtlCol="false" tIns="0" lIns="0" bIns="0" rIns="0">
            <a:spAutoFit/>
          </a:bodyPr>
          <a:lstStyle/>
          <a:p>
            <a:pPr algn="ctr">
              <a:lnSpc>
                <a:spcPts val="4147"/>
              </a:lnSpc>
              <a:spcBef>
                <a:spcPct val="0"/>
              </a:spcBef>
            </a:pPr>
            <a:r>
              <a:rPr lang="en-US" sz="3456">
                <a:solidFill>
                  <a:srgbClr val="96329D"/>
                </a:solidFill>
                <a:latin typeface="Arita Buri Bold"/>
              </a:rPr>
              <a:t>A backend server &amp; database</a:t>
            </a:r>
          </a:p>
        </p:txBody>
      </p:sp>
      <p:sp>
        <p:nvSpPr>
          <p:cNvPr name="TextBox 32" id="32"/>
          <p:cNvSpPr txBox="true"/>
          <p:nvPr/>
        </p:nvSpPr>
        <p:spPr>
          <a:xfrm rot="0">
            <a:off x="13593442" y="6871575"/>
            <a:ext cx="3647269" cy="1333500"/>
          </a:xfrm>
          <a:prstGeom prst="rect">
            <a:avLst/>
          </a:prstGeom>
        </p:spPr>
        <p:txBody>
          <a:bodyPr anchor="t" rtlCol="false" tIns="0" lIns="0" bIns="0" rIns="0">
            <a:spAutoFit/>
          </a:bodyPr>
          <a:lstStyle/>
          <a:p>
            <a:pPr algn="ctr">
              <a:lnSpc>
                <a:spcPts val="5107"/>
              </a:lnSpc>
              <a:spcBef>
                <a:spcPct val="0"/>
              </a:spcBef>
            </a:pPr>
            <a:r>
              <a:rPr lang="en-US" sz="4256">
                <a:solidFill>
                  <a:srgbClr val="96329D"/>
                </a:solidFill>
                <a:latin typeface="Arita Buri Bold"/>
              </a:rPr>
              <a:t>Music for video editor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DAF4M2W3QmM</dc:identifier>
  <dcterms:modified xsi:type="dcterms:W3CDTF">2011-08-01T06:04:30Z</dcterms:modified>
  <cp:revision>1</cp:revision>
  <dc:title>PetClicks</dc:title>
</cp:coreProperties>
</file>